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59"/>
  </p:notesMasterIdLst>
  <p:handoutMasterIdLst>
    <p:handoutMasterId r:id="rId60"/>
  </p:handoutMasterIdLst>
  <p:sldIdLst>
    <p:sldId id="3205" r:id="rId2"/>
    <p:sldId id="3206" r:id="rId3"/>
    <p:sldId id="3207" r:id="rId4"/>
    <p:sldId id="3219" r:id="rId5"/>
    <p:sldId id="3272" r:id="rId6"/>
    <p:sldId id="3282" r:id="rId7"/>
    <p:sldId id="3283" r:id="rId8"/>
    <p:sldId id="3284" r:id="rId9"/>
    <p:sldId id="3285" r:id="rId10"/>
    <p:sldId id="3286" r:id="rId11"/>
    <p:sldId id="3287" r:id="rId12"/>
    <p:sldId id="3288" r:id="rId13"/>
    <p:sldId id="3289" r:id="rId14"/>
    <p:sldId id="3290" r:id="rId15"/>
    <p:sldId id="3273" r:id="rId16"/>
    <p:sldId id="3274" r:id="rId17"/>
    <p:sldId id="3291" r:id="rId18"/>
    <p:sldId id="3292" r:id="rId19"/>
    <p:sldId id="3293" r:id="rId20"/>
    <p:sldId id="3294" r:id="rId21"/>
    <p:sldId id="3295" r:id="rId22"/>
    <p:sldId id="3296" r:id="rId23"/>
    <p:sldId id="3297" r:id="rId24"/>
    <p:sldId id="3275" r:id="rId25"/>
    <p:sldId id="3276" r:id="rId26"/>
    <p:sldId id="3298" r:id="rId27"/>
    <p:sldId id="3299" r:id="rId28"/>
    <p:sldId id="3300" r:id="rId29"/>
    <p:sldId id="3301" r:id="rId30"/>
    <p:sldId id="3302" r:id="rId31"/>
    <p:sldId id="3303" r:id="rId32"/>
    <p:sldId id="3304" r:id="rId33"/>
    <p:sldId id="3305" r:id="rId34"/>
    <p:sldId id="3306" r:id="rId35"/>
    <p:sldId id="3307" r:id="rId36"/>
    <p:sldId id="3308" r:id="rId37"/>
    <p:sldId id="3277" r:id="rId38"/>
    <p:sldId id="3278" r:id="rId39"/>
    <p:sldId id="3309" r:id="rId40"/>
    <p:sldId id="3310" r:id="rId41"/>
    <p:sldId id="3311" r:id="rId42"/>
    <p:sldId id="3312" r:id="rId43"/>
    <p:sldId id="3313" r:id="rId44"/>
    <p:sldId id="3314" r:id="rId45"/>
    <p:sldId id="3315" r:id="rId46"/>
    <p:sldId id="3316" r:id="rId47"/>
    <p:sldId id="3317" r:id="rId48"/>
    <p:sldId id="3280" r:id="rId49"/>
    <p:sldId id="3281" r:id="rId50"/>
    <p:sldId id="3318" r:id="rId51"/>
    <p:sldId id="3319" r:id="rId52"/>
    <p:sldId id="3320" r:id="rId53"/>
    <p:sldId id="3321" r:id="rId54"/>
    <p:sldId id="3322" r:id="rId55"/>
    <p:sldId id="3233" r:id="rId56"/>
    <p:sldId id="3204" r:id="rId57"/>
    <p:sldId id="3323" r:id="rId58"/>
  </p:sldIdLst>
  <p:sldSz cx="12858750" cy="723265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28">
          <p15:clr>
            <a:srgbClr val="A4A3A4"/>
          </p15:clr>
        </p15:guide>
        <p15:guide id="2" pos="5638" userDrawn="1">
          <p15:clr>
            <a:srgbClr val="A4A3A4"/>
          </p15:clr>
        </p15:guide>
        <p15:guide id="3" pos="603" userDrawn="1">
          <p15:clr>
            <a:srgbClr val="A4A3A4"/>
          </p15:clr>
        </p15:guide>
        <p15:guide id="4" orient="horz" pos="3866" userDrawn="1">
          <p15:clr>
            <a:srgbClr val="A4A3A4"/>
          </p15:clr>
        </p15:guide>
        <p15:guide id="5" pos="5955" userDrawn="1">
          <p15:clr>
            <a:srgbClr val="A4A3A4"/>
          </p15:clr>
        </p15:guide>
        <p15:guide id="6" pos="376">
          <p15:clr>
            <a:srgbClr val="A4A3A4"/>
          </p15:clr>
        </p15:guide>
        <p15:guide id="7" pos="137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3C36"/>
    <a:srgbClr val="0070C0"/>
    <a:srgbClr val="FFFFFF"/>
    <a:srgbClr val="08B689"/>
    <a:srgbClr val="79B50F"/>
    <a:srgbClr val="09B0DE"/>
    <a:srgbClr val="6669D2"/>
    <a:srgbClr val="33BE9B"/>
    <a:srgbClr val="33FCC4"/>
    <a:srgbClr val="42D2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69" autoAdjust="0"/>
    <p:restoredTop sz="92986" autoAdjust="0"/>
  </p:normalViewPr>
  <p:slideViewPr>
    <p:cSldViewPr>
      <p:cViewPr>
        <p:scale>
          <a:sx n="90" d="100"/>
          <a:sy n="90" d="100"/>
        </p:scale>
        <p:origin x="600" y="528"/>
      </p:cViewPr>
      <p:guideLst>
        <p:guide orient="horz" pos="328"/>
        <p:guide pos="5638"/>
        <p:guide pos="603"/>
        <p:guide orient="horz" pos="3866"/>
        <p:guide pos="5955"/>
        <p:guide pos="376"/>
        <p:guide pos="1374"/>
      </p:guideLst>
    </p:cSldViewPr>
  </p:slideViewPr>
  <p:outlineViewPr>
    <p:cViewPr>
      <p:scale>
        <a:sx n="100" d="100"/>
        <a:sy n="100" d="100"/>
      </p:scale>
      <p:origin x="0" y="-14412"/>
    </p:cViewPr>
  </p:outlineViewPr>
  <p:notesTextViewPr>
    <p:cViewPr>
      <p:scale>
        <a:sx n="1" d="1"/>
        <a:sy n="1" d="1"/>
      </p:scale>
      <p:origin x="0" y="0"/>
    </p:cViewPr>
  </p:notesTextViewPr>
  <p:sorterViewPr>
    <p:cViewPr>
      <p:scale>
        <a:sx n="75" d="100"/>
        <a:sy n="75" d="100"/>
      </p:scale>
      <p:origin x="0" y="0"/>
    </p:cViewPr>
  </p:sorterViewPr>
  <p:notesViewPr>
    <p:cSldViewPr>
      <p:cViewPr varScale="1">
        <p:scale>
          <a:sx n="57" d="100"/>
          <a:sy n="57" d="100"/>
        </p:scale>
        <p:origin x="2562"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notesMaster" Target="notesMasters/notes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handoutMaster" Target="handoutMasters/handoutMaster1.xml"/><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742FC-62BB-4B81-9CA5-3B750A4B4580}" type="datetimeFigureOut">
              <a:rPr lang="zh-CN" altLang="en-US" smtClean="0"/>
              <a:t>2019/10/24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7E82F1-5B17-4D95-A6D6-EB96F2D72B61}"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t>2019/10/24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3765" rtl="0" eaLnBrk="1" latinLnBrk="0" hangingPunct="1">
      <a:defRPr sz="1300" kern="1200">
        <a:solidFill>
          <a:schemeClr val="tx1"/>
        </a:solidFill>
        <a:latin typeface="+mn-lt"/>
        <a:ea typeface="+mn-ea"/>
        <a:cs typeface="+mn-cs"/>
      </a:defRPr>
    </a:lvl6pPr>
    <a:lvl7pPr marL="2742565" algn="l" defTabSz="913765" rtl="0" eaLnBrk="1" latinLnBrk="0" hangingPunct="1">
      <a:defRPr sz="1300" kern="1200">
        <a:solidFill>
          <a:schemeClr val="tx1"/>
        </a:solidFill>
        <a:latin typeface="+mn-lt"/>
        <a:ea typeface="+mn-ea"/>
        <a:cs typeface="+mn-cs"/>
      </a:defRPr>
    </a:lvl7pPr>
    <a:lvl8pPr marL="3199765" algn="l" defTabSz="913765" rtl="0" eaLnBrk="1" latinLnBrk="0" hangingPunct="1">
      <a:defRPr sz="1300" kern="1200">
        <a:solidFill>
          <a:schemeClr val="tx1"/>
        </a:solidFill>
        <a:latin typeface="+mn-lt"/>
        <a:ea typeface="+mn-ea"/>
        <a:cs typeface="+mn-cs"/>
      </a:defRPr>
    </a:lvl8pPr>
    <a:lvl9pPr marL="3656965" algn="l" defTabSz="91376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a:t>
            </a:fld>
            <a:endParaRPr lang="zh-CN" altLang="en-US"/>
          </a:p>
        </p:txBody>
      </p:sp>
    </p:spTree>
    <p:extLst>
      <p:ext uri="{BB962C8B-B14F-4D97-AF65-F5344CB8AC3E}">
        <p14:creationId xmlns:p14="http://schemas.microsoft.com/office/powerpoint/2010/main" val="4025191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10</a:t>
            </a:fld>
            <a:endParaRPr lang="zh-CN" altLang="en-US"/>
          </a:p>
        </p:txBody>
      </p:sp>
    </p:spTree>
    <p:extLst>
      <p:ext uri="{BB962C8B-B14F-4D97-AF65-F5344CB8AC3E}">
        <p14:creationId xmlns:p14="http://schemas.microsoft.com/office/powerpoint/2010/main" val="1408027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11</a:t>
            </a:fld>
            <a:endParaRPr lang="zh-CN" altLang="en-US"/>
          </a:p>
        </p:txBody>
      </p:sp>
    </p:spTree>
    <p:extLst>
      <p:ext uri="{BB962C8B-B14F-4D97-AF65-F5344CB8AC3E}">
        <p14:creationId xmlns:p14="http://schemas.microsoft.com/office/powerpoint/2010/main" val="469130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12</a:t>
            </a:fld>
            <a:endParaRPr lang="zh-CN" altLang="en-US"/>
          </a:p>
        </p:txBody>
      </p:sp>
    </p:spTree>
    <p:extLst>
      <p:ext uri="{BB962C8B-B14F-4D97-AF65-F5344CB8AC3E}">
        <p14:creationId xmlns:p14="http://schemas.microsoft.com/office/powerpoint/2010/main" val="2893004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13</a:t>
            </a:fld>
            <a:endParaRPr lang="zh-CN" altLang="en-US"/>
          </a:p>
        </p:txBody>
      </p:sp>
    </p:spTree>
    <p:extLst>
      <p:ext uri="{BB962C8B-B14F-4D97-AF65-F5344CB8AC3E}">
        <p14:creationId xmlns:p14="http://schemas.microsoft.com/office/powerpoint/2010/main" val="3924998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14</a:t>
            </a:fld>
            <a:endParaRPr lang="zh-CN" altLang="en-US"/>
          </a:p>
        </p:txBody>
      </p:sp>
    </p:spTree>
    <p:extLst>
      <p:ext uri="{BB962C8B-B14F-4D97-AF65-F5344CB8AC3E}">
        <p14:creationId xmlns:p14="http://schemas.microsoft.com/office/powerpoint/2010/main" val="2453174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15</a:t>
            </a:fld>
            <a:endParaRPr lang="zh-CN" altLang="en-US"/>
          </a:p>
        </p:txBody>
      </p:sp>
    </p:spTree>
    <p:extLst>
      <p:ext uri="{BB962C8B-B14F-4D97-AF65-F5344CB8AC3E}">
        <p14:creationId xmlns:p14="http://schemas.microsoft.com/office/powerpoint/2010/main" val="366740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16</a:t>
            </a:fld>
            <a:endParaRPr lang="zh-CN" altLang="en-US"/>
          </a:p>
        </p:txBody>
      </p:sp>
    </p:spTree>
    <p:extLst>
      <p:ext uri="{BB962C8B-B14F-4D97-AF65-F5344CB8AC3E}">
        <p14:creationId xmlns:p14="http://schemas.microsoft.com/office/powerpoint/2010/main" val="28538780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17</a:t>
            </a:fld>
            <a:endParaRPr lang="zh-CN" altLang="en-US"/>
          </a:p>
        </p:txBody>
      </p:sp>
    </p:spTree>
    <p:extLst>
      <p:ext uri="{BB962C8B-B14F-4D97-AF65-F5344CB8AC3E}">
        <p14:creationId xmlns:p14="http://schemas.microsoft.com/office/powerpoint/2010/main" val="16727219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18</a:t>
            </a:fld>
            <a:endParaRPr lang="zh-CN" altLang="en-US"/>
          </a:p>
        </p:txBody>
      </p:sp>
    </p:spTree>
    <p:extLst>
      <p:ext uri="{BB962C8B-B14F-4D97-AF65-F5344CB8AC3E}">
        <p14:creationId xmlns:p14="http://schemas.microsoft.com/office/powerpoint/2010/main" val="1848742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19</a:t>
            </a:fld>
            <a:endParaRPr lang="zh-CN" altLang="en-US"/>
          </a:p>
        </p:txBody>
      </p:sp>
    </p:spTree>
    <p:extLst>
      <p:ext uri="{BB962C8B-B14F-4D97-AF65-F5344CB8AC3E}">
        <p14:creationId xmlns:p14="http://schemas.microsoft.com/office/powerpoint/2010/main" val="3875662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a:t>
            </a:fld>
            <a:endParaRPr lang="zh-CN" altLang="en-US"/>
          </a:p>
        </p:txBody>
      </p:sp>
    </p:spTree>
    <p:extLst>
      <p:ext uri="{BB962C8B-B14F-4D97-AF65-F5344CB8AC3E}">
        <p14:creationId xmlns:p14="http://schemas.microsoft.com/office/powerpoint/2010/main" val="2785715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20</a:t>
            </a:fld>
            <a:endParaRPr lang="zh-CN" altLang="en-US"/>
          </a:p>
        </p:txBody>
      </p:sp>
    </p:spTree>
    <p:extLst>
      <p:ext uri="{BB962C8B-B14F-4D97-AF65-F5344CB8AC3E}">
        <p14:creationId xmlns:p14="http://schemas.microsoft.com/office/powerpoint/2010/main" val="30412903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21</a:t>
            </a:fld>
            <a:endParaRPr lang="zh-CN" altLang="en-US"/>
          </a:p>
        </p:txBody>
      </p:sp>
    </p:spTree>
    <p:extLst>
      <p:ext uri="{BB962C8B-B14F-4D97-AF65-F5344CB8AC3E}">
        <p14:creationId xmlns:p14="http://schemas.microsoft.com/office/powerpoint/2010/main" val="19267632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22</a:t>
            </a:fld>
            <a:endParaRPr lang="zh-CN" altLang="en-US"/>
          </a:p>
        </p:txBody>
      </p:sp>
    </p:spTree>
    <p:extLst>
      <p:ext uri="{BB962C8B-B14F-4D97-AF65-F5344CB8AC3E}">
        <p14:creationId xmlns:p14="http://schemas.microsoft.com/office/powerpoint/2010/main" val="19267632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23</a:t>
            </a:fld>
            <a:endParaRPr lang="zh-CN" altLang="en-US"/>
          </a:p>
        </p:txBody>
      </p:sp>
    </p:spTree>
    <p:extLst>
      <p:ext uri="{BB962C8B-B14F-4D97-AF65-F5344CB8AC3E}">
        <p14:creationId xmlns:p14="http://schemas.microsoft.com/office/powerpoint/2010/main" val="3827574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24</a:t>
            </a:fld>
            <a:endParaRPr lang="zh-CN" altLang="en-US"/>
          </a:p>
        </p:txBody>
      </p:sp>
    </p:spTree>
    <p:extLst>
      <p:ext uri="{BB962C8B-B14F-4D97-AF65-F5344CB8AC3E}">
        <p14:creationId xmlns:p14="http://schemas.microsoft.com/office/powerpoint/2010/main" val="5111235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25</a:t>
            </a:fld>
            <a:endParaRPr lang="zh-CN" altLang="en-US"/>
          </a:p>
        </p:txBody>
      </p:sp>
    </p:spTree>
    <p:extLst>
      <p:ext uri="{BB962C8B-B14F-4D97-AF65-F5344CB8AC3E}">
        <p14:creationId xmlns:p14="http://schemas.microsoft.com/office/powerpoint/2010/main" val="3345682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26</a:t>
            </a:fld>
            <a:endParaRPr lang="zh-CN" altLang="en-US"/>
          </a:p>
        </p:txBody>
      </p:sp>
    </p:spTree>
    <p:extLst>
      <p:ext uri="{BB962C8B-B14F-4D97-AF65-F5344CB8AC3E}">
        <p14:creationId xmlns:p14="http://schemas.microsoft.com/office/powerpoint/2010/main" val="2950132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27</a:t>
            </a:fld>
            <a:endParaRPr lang="zh-CN" altLang="en-US"/>
          </a:p>
        </p:txBody>
      </p:sp>
    </p:spTree>
    <p:extLst>
      <p:ext uri="{BB962C8B-B14F-4D97-AF65-F5344CB8AC3E}">
        <p14:creationId xmlns:p14="http://schemas.microsoft.com/office/powerpoint/2010/main" val="25090801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28</a:t>
            </a:fld>
            <a:endParaRPr lang="zh-CN" altLang="en-US"/>
          </a:p>
        </p:txBody>
      </p:sp>
    </p:spTree>
    <p:extLst>
      <p:ext uri="{BB962C8B-B14F-4D97-AF65-F5344CB8AC3E}">
        <p14:creationId xmlns:p14="http://schemas.microsoft.com/office/powerpoint/2010/main" val="3487705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29</a:t>
            </a:fld>
            <a:endParaRPr lang="zh-CN" altLang="en-US"/>
          </a:p>
        </p:txBody>
      </p:sp>
    </p:spTree>
    <p:extLst>
      <p:ext uri="{BB962C8B-B14F-4D97-AF65-F5344CB8AC3E}">
        <p14:creationId xmlns:p14="http://schemas.microsoft.com/office/powerpoint/2010/main" val="3494097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a:t>
            </a:fld>
            <a:endParaRPr lang="zh-CN" altLang="en-US"/>
          </a:p>
        </p:txBody>
      </p:sp>
    </p:spTree>
    <p:extLst>
      <p:ext uri="{BB962C8B-B14F-4D97-AF65-F5344CB8AC3E}">
        <p14:creationId xmlns:p14="http://schemas.microsoft.com/office/powerpoint/2010/main" val="24637722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30</a:t>
            </a:fld>
            <a:endParaRPr lang="zh-CN" altLang="en-US"/>
          </a:p>
        </p:txBody>
      </p:sp>
    </p:spTree>
    <p:extLst>
      <p:ext uri="{BB962C8B-B14F-4D97-AF65-F5344CB8AC3E}">
        <p14:creationId xmlns:p14="http://schemas.microsoft.com/office/powerpoint/2010/main" val="39131024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31</a:t>
            </a:fld>
            <a:endParaRPr lang="zh-CN" altLang="en-US"/>
          </a:p>
        </p:txBody>
      </p:sp>
    </p:spTree>
    <p:extLst>
      <p:ext uri="{BB962C8B-B14F-4D97-AF65-F5344CB8AC3E}">
        <p14:creationId xmlns:p14="http://schemas.microsoft.com/office/powerpoint/2010/main" val="15160665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32</a:t>
            </a:fld>
            <a:endParaRPr lang="zh-CN" altLang="en-US"/>
          </a:p>
        </p:txBody>
      </p:sp>
    </p:spTree>
    <p:extLst>
      <p:ext uri="{BB962C8B-B14F-4D97-AF65-F5344CB8AC3E}">
        <p14:creationId xmlns:p14="http://schemas.microsoft.com/office/powerpoint/2010/main" val="24312924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33</a:t>
            </a:fld>
            <a:endParaRPr lang="zh-CN" altLang="en-US"/>
          </a:p>
        </p:txBody>
      </p:sp>
    </p:spTree>
    <p:extLst>
      <p:ext uri="{BB962C8B-B14F-4D97-AF65-F5344CB8AC3E}">
        <p14:creationId xmlns:p14="http://schemas.microsoft.com/office/powerpoint/2010/main" val="16344953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34</a:t>
            </a:fld>
            <a:endParaRPr lang="zh-CN" altLang="en-US"/>
          </a:p>
        </p:txBody>
      </p:sp>
    </p:spTree>
    <p:extLst>
      <p:ext uri="{BB962C8B-B14F-4D97-AF65-F5344CB8AC3E}">
        <p14:creationId xmlns:p14="http://schemas.microsoft.com/office/powerpoint/2010/main" val="12400317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35</a:t>
            </a:fld>
            <a:endParaRPr lang="zh-CN" altLang="en-US"/>
          </a:p>
        </p:txBody>
      </p:sp>
    </p:spTree>
    <p:extLst>
      <p:ext uri="{BB962C8B-B14F-4D97-AF65-F5344CB8AC3E}">
        <p14:creationId xmlns:p14="http://schemas.microsoft.com/office/powerpoint/2010/main" val="27014249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36</a:t>
            </a:fld>
            <a:endParaRPr lang="zh-CN" altLang="en-US"/>
          </a:p>
        </p:txBody>
      </p:sp>
    </p:spTree>
    <p:extLst>
      <p:ext uri="{BB962C8B-B14F-4D97-AF65-F5344CB8AC3E}">
        <p14:creationId xmlns:p14="http://schemas.microsoft.com/office/powerpoint/2010/main" val="17566940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37</a:t>
            </a:fld>
            <a:endParaRPr lang="zh-CN" altLang="en-US"/>
          </a:p>
        </p:txBody>
      </p:sp>
    </p:spTree>
    <p:extLst>
      <p:ext uri="{BB962C8B-B14F-4D97-AF65-F5344CB8AC3E}">
        <p14:creationId xmlns:p14="http://schemas.microsoft.com/office/powerpoint/2010/main" val="22988421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38</a:t>
            </a:fld>
            <a:endParaRPr lang="zh-CN" altLang="en-US"/>
          </a:p>
        </p:txBody>
      </p:sp>
    </p:spTree>
    <p:extLst>
      <p:ext uri="{BB962C8B-B14F-4D97-AF65-F5344CB8AC3E}">
        <p14:creationId xmlns:p14="http://schemas.microsoft.com/office/powerpoint/2010/main" val="22813366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39</a:t>
            </a:fld>
            <a:endParaRPr lang="zh-CN" altLang="en-US"/>
          </a:p>
        </p:txBody>
      </p:sp>
    </p:spTree>
    <p:extLst>
      <p:ext uri="{BB962C8B-B14F-4D97-AF65-F5344CB8AC3E}">
        <p14:creationId xmlns:p14="http://schemas.microsoft.com/office/powerpoint/2010/main" val="3453179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4</a:t>
            </a:fld>
            <a:endParaRPr lang="zh-CN" altLang="en-US"/>
          </a:p>
        </p:txBody>
      </p:sp>
    </p:spTree>
    <p:extLst>
      <p:ext uri="{BB962C8B-B14F-4D97-AF65-F5344CB8AC3E}">
        <p14:creationId xmlns:p14="http://schemas.microsoft.com/office/powerpoint/2010/main" val="3854293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40</a:t>
            </a:fld>
            <a:endParaRPr lang="zh-CN" altLang="en-US"/>
          </a:p>
        </p:txBody>
      </p:sp>
    </p:spTree>
    <p:extLst>
      <p:ext uri="{BB962C8B-B14F-4D97-AF65-F5344CB8AC3E}">
        <p14:creationId xmlns:p14="http://schemas.microsoft.com/office/powerpoint/2010/main" val="22525794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41</a:t>
            </a:fld>
            <a:endParaRPr lang="zh-CN" altLang="en-US"/>
          </a:p>
        </p:txBody>
      </p:sp>
    </p:spTree>
    <p:extLst>
      <p:ext uri="{BB962C8B-B14F-4D97-AF65-F5344CB8AC3E}">
        <p14:creationId xmlns:p14="http://schemas.microsoft.com/office/powerpoint/2010/main" val="36633496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42</a:t>
            </a:fld>
            <a:endParaRPr lang="zh-CN" altLang="en-US"/>
          </a:p>
        </p:txBody>
      </p:sp>
    </p:spTree>
    <p:extLst>
      <p:ext uri="{BB962C8B-B14F-4D97-AF65-F5344CB8AC3E}">
        <p14:creationId xmlns:p14="http://schemas.microsoft.com/office/powerpoint/2010/main" val="20644522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43</a:t>
            </a:fld>
            <a:endParaRPr lang="zh-CN" altLang="en-US"/>
          </a:p>
        </p:txBody>
      </p:sp>
    </p:spTree>
    <p:extLst>
      <p:ext uri="{BB962C8B-B14F-4D97-AF65-F5344CB8AC3E}">
        <p14:creationId xmlns:p14="http://schemas.microsoft.com/office/powerpoint/2010/main" val="41097478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44</a:t>
            </a:fld>
            <a:endParaRPr lang="zh-CN" altLang="en-US"/>
          </a:p>
        </p:txBody>
      </p:sp>
    </p:spTree>
    <p:extLst>
      <p:ext uri="{BB962C8B-B14F-4D97-AF65-F5344CB8AC3E}">
        <p14:creationId xmlns:p14="http://schemas.microsoft.com/office/powerpoint/2010/main" val="42192973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45</a:t>
            </a:fld>
            <a:endParaRPr lang="zh-CN" altLang="en-US"/>
          </a:p>
        </p:txBody>
      </p:sp>
    </p:spTree>
    <p:extLst>
      <p:ext uri="{BB962C8B-B14F-4D97-AF65-F5344CB8AC3E}">
        <p14:creationId xmlns:p14="http://schemas.microsoft.com/office/powerpoint/2010/main" val="36517004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46</a:t>
            </a:fld>
            <a:endParaRPr lang="zh-CN" altLang="en-US"/>
          </a:p>
        </p:txBody>
      </p:sp>
    </p:spTree>
    <p:extLst>
      <p:ext uri="{BB962C8B-B14F-4D97-AF65-F5344CB8AC3E}">
        <p14:creationId xmlns:p14="http://schemas.microsoft.com/office/powerpoint/2010/main" val="14020465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47</a:t>
            </a:fld>
            <a:endParaRPr lang="zh-CN" altLang="en-US"/>
          </a:p>
        </p:txBody>
      </p:sp>
    </p:spTree>
    <p:extLst>
      <p:ext uri="{BB962C8B-B14F-4D97-AF65-F5344CB8AC3E}">
        <p14:creationId xmlns:p14="http://schemas.microsoft.com/office/powerpoint/2010/main" val="8677308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48</a:t>
            </a:fld>
            <a:endParaRPr lang="zh-CN" altLang="en-US"/>
          </a:p>
        </p:txBody>
      </p:sp>
    </p:spTree>
    <p:extLst>
      <p:ext uri="{BB962C8B-B14F-4D97-AF65-F5344CB8AC3E}">
        <p14:creationId xmlns:p14="http://schemas.microsoft.com/office/powerpoint/2010/main" val="38650448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49</a:t>
            </a:fld>
            <a:endParaRPr lang="zh-CN" altLang="en-US"/>
          </a:p>
        </p:txBody>
      </p:sp>
    </p:spTree>
    <p:extLst>
      <p:ext uri="{BB962C8B-B14F-4D97-AF65-F5344CB8AC3E}">
        <p14:creationId xmlns:p14="http://schemas.microsoft.com/office/powerpoint/2010/main" val="408834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5</a:t>
            </a:fld>
            <a:endParaRPr lang="zh-CN" altLang="en-US"/>
          </a:p>
        </p:txBody>
      </p:sp>
    </p:spTree>
    <p:extLst>
      <p:ext uri="{BB962C8B-B14F-4D97-AF65-F5344CB8AC3E}">
        <p14:creationId xmlns:p14="http://schemas.microsoft.com/office/powerpoint/2010/main" val="25737943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50</a:t>
            </a:fld>
            <a:endParaRPr lang="zh-CN" altLang="en-US"/>
          </a:p>
        </p:txBody>
      </p:sp>
    </p:spTree>
    <p:extLst>
      <p:ext uri="{BB962C8B-B14F-4D97-AF65-F5344CB8AC3E}">
        <p14:creationId xmlns:p14="http://schemas.microsoft.com/office/powerpoint/2010/main" val="16434120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51</a:t>
            </a:fld>
            <a:endParaRPr lang="zh-CN" altLang="en-US"/>
          </a:p>
        </p:txBody>
      </p:sp>
    </p:spTree>
    <p:extLst>
      <p:ext uri="{BB962C8B-B14F-4D97-AF65-F5344CB8AC3E}">
        <p14:creationId xmlns:p14="http://schemas.microsoft.com/office/powerpoint/2010/main" val="837174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52</a:t>
            </a:fld>
            <a:endParaRPr lang="zh-CN" altLang="en-US"/>
          </a:p>
        </p:txBody>
      </p:sp>
    </p:spTree>
    <p:extLst>
      <p:ext uri="{BB962C8B-B14F-4D97-AF65-F5344CB8AC3E}">
        <p14:creationId xmlns:p14="http://schemas.microsoft.com/office/powerpoint/2010/main" val="26793827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53</a:t>
            </a:fld>
            <a:endParaRPr lang="zh-CN" altLang="en-US"/>
          </a:p>
        </p:txBody>
      </p:sp>
    </p:spTree>
    <p:extLst>
      <p:ext uri="{BB962C8B-B14F-4D97-AF65-F5344CB8AC3E}">
        <p14:creationId xmlns:p14="http://schemas.microsoft.com/office/powerpoint/2010/main" val="31222271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54</a:t>
            </a:fld>
            <a:endParaRPr lang="zh-CN" altLang="en-US"/>
          </a:p>
        </p:txBody>
      </p:sp>
    </p:spTree>
    <p:extLst>
      <p:ext uri="{BB962C8B-B14F-4D97-AF65-F5344CB8AC3E}">
        <p14:creationId xmlns:p14="http://schemas.microsoft.com/office/powerpoint/2010/main" val="16469543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55</a:t>
            </a:fld>
            <a:endParaRPr lang="zh-CN" altLang="en-US"/>
          </a:p>
        </p:txBody>
      </p:sp>
    </p:spTree>
    <p:extLst>
      <p:ext uri="{BB962C8B-B14F-4D97-AF65-F5344CB8AC3E}">
        <p14:creationId xmlns:p14="http://schemas.microsoft.com/office/powerpoint/2010/main" val="24251295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56</a:t>
            </a:fld>
            <a:endParaRPr lang="zh-CN" altLang="en-US"/>
          </a:p>
        </p:txBody>
      </p:sp>
    </p:spTree>
    <p:extLst>
      <p:ext uri="{BB962C8B-B14F-4D97-AF65-F5344CB8AC3E}">
        <p14:creationId xmlns:p14="http://schemas.microsoft.com/office/powerpoint/2010/main" val="39286766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57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6</a:t>
            </a:fld>
            <a:endParaRPr lang="zh-CN" altLang="en-US"/>
          </a:p>
        </p:txBody>
      </p:sp>
    </p:spTree>
    <p:extLst>
      <p:ext uri="{BB962C8B-B14F-4D97-AF65-F5344CB8AC3E}">
        <p14:creationId xmlns:p14="http://schemas.microsoft.com/office/powerpoint/2010/main" val="1620605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7</a:t>
            </a:fld>
            <a:endParaRPr lang="zh-CN" altLang="en-US"/>
          </a:p>
        </p:txBody>
      </p:sp>
    </p:spTree>
    <p:extLst>
      <p:ext uri="{BB962C8B-B14F-4D97-AF65-F5344CB8AC3E}">
        <p14:creationId xmlns:p14="http://schemas.microsoft.com/office/powerpoint/2010/main" val="1570552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8</a:t>
            </a:fld>
            <a:endParaRPr lang="zh-CN" altLang="en-US"/>
          </a:p>
        </p:txBody>
      </p:sp>
    </p:spTree>
    <p:extLst>
      <p:ext uri="{BB962C8B-B14F-4D97-AF65-F5344CB8AC3E}">
        <p14:creationId xmlns:p14="http://schemas.microsoft.com/office/powerpoint/2010/main" val="1542906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9</a:t>
            </a:fld>
            <a:endParaRPr lang="zh-CN" altLang="en-US"/>
          </a:p>
        </p:txBody>
      </p:sp>
    </p:spTree>
    <p:extLst>
      <p:ext uri="{BB962C8B-B14F-4D97-AF65-F5344CB8AC3E}">
        <p14:creationId xmlns:p14="http://schemas.microsoft.com/office/powerpoint/2010/main" val="2284930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750" advTm="0">
        <p:push dir="u"/>
      </p:transition>
    </mc:Choice>
    <mc:Fallback xmlns="">
      <p:transition spd="slow" advTm="0">
        <p:push dir="u"/>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43A93E93-166D-47F5-9EF1-ACEABE24AEEA}" type="datetimeFigureOut">
              <a:rPr lang="zh-CN" altLang="en-US" smtClean="0"/>
              <a:t>2019/10/24</a:t>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118D5ACA-62CA-46DB-AD6B-12EDD6D51A2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xmlns:p14="http://schemas.microsoft.com/office/powerpoint/2010/main">
    <mc:Choice Requires="p14">
      <p:transition spd="slow" p14:dur="1750" advTm="0">
        <p:push dir="u"/>
      </p:transition>
    </mc:Choice>
    <mc:Fallback xmlns="">
      <p:transition spd="slow" advTm="0">
        <p:push dir="u"/>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tags" Target="../tags/tag6.xml"/><Relationship Id="rId4" Type="http://schemas.openxmlformats.org/officeDocument/2006/relationships/slideLayout" Target="../slideLayouts/slideLayout1.xml"/><Relationship Id="rId5" Type="http://schemas.openxmlformats.org/officeDocument/2006/relationships/notesSlide" Target="../notesSlides/notesSlide15.xml"/><Relationship Id="rId1" Type="http://schemas.openxmlformats.org/officeDocument/2006/relationships/tags" Target="../tags/tag4.xml"/><Relationship Id="rId2" Type="http://schemas.openxmlformats.org/officeDocument/2006/relationships/tags" Target="../tags/tag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tags" Target="../tags/tag9.xml"/><Relationship Id="rId4" Type="http://schemas.openxmlformats.org/officeDocument/2006/relationships/slideLayout" Target="../slideLayouts/slideLayout1.xml"/><Relationship Id="rId5" Type="http://schemas.openxmlformats.org/officeDocument/2006/relationships/notesSlide" Target="../notesSlides/notesSlide24.xml"/><Relationship Id="rId1" Type="http://schemas.openxmlformats.org/officeDocument/2006/relationships/tags" Target="../tags/tag7.xml"/><Relationship Id="rId2" Type="http://schemas.openxmlformats.org/officeDocument/2006/relationships/tags" Target="../tags/tag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tags" Target="../tags/tag12.xml"/><Relationship Id="rId4" Type="http://schemas.openxmlformats.org/officeDocument/2006/relationships/slideLayout" Target="../slideLayouts/slideLayout1.xml"/><Relationship Id="rId5" Type="http://schemas.openxmlformats.org/officeDocument/2006/relationships/notesSlide" Target="../notesSlides/notesSlide37.xml"/><Relationship Id="rId1" Type="http://schemas.openxmlformats.org/officeDocument/2006/relationships/tags" Target="../tags/tag10.xml"/><Relationship Id="rId2" Type="http://schemas.openxmlformats.org/officeDocument/2006/relationships/tags" Target="../tags/tag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tags" Target="../tags/tag3.xml"/><Relationship Id="rId4" Type="http://schemas.openxmlformats.org/officeDocument/2006/relationships/slideLayout" Target="../slideLayouts/slideLayout1.xml"/><Relationship Id="rId5" Type="http://schemas.openxmlformats.org/officeDocument/2006/relationships/notesSlide" Target="../notesSlides/notesSlide4.xml"/><Relationship Id="rId1" Type="http://schemas.openxmlformats.org/officeDocument/2006/relationships/tags" Target="../tags/tag1.xml"/><Relationship Id="rId2" Type="http://schemas.openxmlformats.org/officeDocument/2006/relationships/tags" Target="../tags/tag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51.png"/></Relationships>
</file>

<file path=ppt/slides/_rels/slide48.xml.rels><?xml version="1.0" encoding="UTF-8" standalone="yes"?>
<Relationships xmlns="http://schemas.openxmlformats.org/package/2006/relationships"><Relationship Id="rId3" Type="http://schemas.openxmlformats.org/officeDocument/2006/relationships/tags" Target="../tags/tag15.xml"/><Relationship Id="rId4" Type="http://schemas.openxmlformats.org/officeDocument/2006/relationships/slideLayout" Target="../slideLayouts/slideLayout1.xml"/><Relationship Id="rId5" Type="http://schemas.openxmlformats.org/officeDocument/2006/relationships/notesSlide" Target="../notesSlides/notesSlide48.xml"/><Relationship Id="rId1" Type="http://schemas.openxmlformats.org/officeDocument/2006/relationships/tags" Target="../tags/tag13.xml"/><Relationship Id="rId2" Type="http://schemas.openxmlformats.org/officeDocument/2006/relationships/tags" Target="../tags/tag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52.png"/></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tags" Target="../tags/tag18.xml"/><Relationship Id="rId4" Type="http://schemas.openxmlformats.org/officeDocument/2006/relationships/slideLayout" Target="../slideLayouts/slideLayout1.xml"/><Relationship Id="rId5" Type="http://schemas.openxmlformats.org/officeDocument/2006/relationships/notesSlide" Target="../notesSlides/notesSlide55.xml"/><Relationship Id="rId1" Type="http://schemas.openxmlformats.org/officeDocument/2006/relationships/tags" Target="../tags/tag16.xml"/><Relationship Id="rId2" Type="http://schemas.openxmlformats.org/officeDocument/2006/relationships/tags" Target="../tags/tag1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xmlns="" id="{2F222261-4E86-0943-8883-4C95AE9A9E72}"/>
              </a:ext>
            </a:extLst>
          </p:cNvPr>
          <p:cNvGrpSpPr/>
          <p:nvPr/>
        </p:nvGrpSpPr>
        <p:grpSpPr>
          <a:xfrm rot="16200000">
            <a:off x="-642015" y="2594437"/>
            <a:ext cx="3528130" cy="2443343"/>
            <a:chOff x="4540310" y="-64474"/>
            <a:chExt cx="3182548" cy="2036641"/>
          </a:xfrm>
        </p:grpSpPr>
        <p:sp>
          <p:nvSpPr>
            <p:cNvPr id="10" name="等腰三角形 10">
              <a:extLst>
                <a:ext uri="{FF2B5EF4-FFF2-40B4-BE49-F238E27FC236}">
                  <a16:creationId xmlns:a16="http://schemas.microsoft.com/office/drawing/2014/main" xmlns="" id="{33A7C23F-57F6-BB4E-88FC-81AAE6DAE0D6}"/>
                </a:ext>
              </a:extLst>
            </p:cNvPr>
            <p:cNvSpPr/>
            <p:nvPr/>
          </p:nvSpPr>
          <p:spPr>
            <a:xfrm flipV="1">
              <a:off x="4540310" y="-8671"/>
              <a:ext cx="3175876" cy="1980838"/>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1" name="等腰三角形 7">
              <a:extLst>
                <a:ext uri="{FF2B5EF4-FFF2-40B4-BE49-F238E27FC236}">
                  <a16:creationId xmlns:a16="http://schemas.microsoft.com/office/drawing/2014/main" xmlns="" id="{23223162-D8A0-AD48-8C8F-4FC3094C3180}"/>
                </a:ext>
              </a:extLst>
            </p:cNvPr>
            <p:cNvSpPr/>
            <p:nvPr/>
          </p:nvSpPr>
          <p:spPr>
            <a:xfrm rot="5400000">
              <a:off x="5907233" y="156541"/>
              <a:ext cx="2036640" cy="1594610"/>
            </a:xfrm>
            <a:custGeom>
              <a:avLst/>
              <a:gdLst>
                <a:gd name="connsiteX0" fmla="*/ 0 w 6858002"/>
                <a:gd name="connsiteY0" fmla="*/ 6958012 h 6958012"/>
                <a:gd name="connsiteX1" fmla="*/ 3429001 w 6858002"/>
                <a:gd name="connsiteY1" fmla="*/ 0 h 6958012"/>
                <a:gd name="connsiteX2" fmla="*/ 6858002 w 6858002"/>
                <a:gd name="connsiteY2" fmla="*/ 6958012 h 6958012"/>
                <a:gd name="connsiteX3" fmla="*/ 0 w 6858002"/>
                <a:gd name="connsiteY3" fmla="*/ 6958012 h 6958012"/>
                <a:gd name="connsiteX0-1" fmla="*/ 0 w 6858002"/>
                <a:gd name="connsiteY0-2" fmla="*/ 1685924 h 1685924"/>
                <a:gd name="connsiteX1-3" fmla="*/ 814388 w 6858002"/>
                <a:gd name="connsiteY1-4" fmla="*/ 0 h 1685924"/>
                <a:gd name="connsiteX2-5" fmla="*/ 6858002 w 6858002"/>
                <a:gd name="connsiteY2-6" fmla="*/ 1685924 h 1685924"/>
                <a:gd name="connsiteX3-7" fmla="*/ 0 w 6858002"/>
                <a:gd name="connsiteY3-8" fmla="*/ 1685924 h 1685924"/>
                <a:gd name="connsiteX0-9" fmla="*/ 0 w 6858002"/>
                <a:gd name="connsiteY0-10" fmla="*/ 1700212 h 1700212"/>
                <a:gd name="connsiteX1-11" fmla="*/ 885825 w 6858002"/>
                <a:gd name="connsiteY1-12" fmla="*/ 0 h 1700212"/>
                <a:gd name="connsiteX2-13" fmla="*/ 6858002 w 6858002"/>
                <a:gd name="connsiteY2-14" fmla="*/ 1700212 h 1700212"/>
                <a:gd name="connsiteX3-15" fmla="*/ 0 w 6858002"/>
                <a:gd name="connsiteY3-16" fmla="*/ 1700212 h 1700212"/>
                <a:gd name="connsiteX0-17" fmla="*/ 0 w 6858002"/>
                <a:gd name="connsiteY0-18" fmla="*/ 2071687 h 2071687"/>
                <a:gd name="connsiteX1-19" fmla="*/ 1057275 w 6858002"/>
                <a:gd name="connsiteY1-20" fmla="*/ 0 h 2071687"/>
                <a:gd name="connsiteX2-21" fmla="*/ 6858002 w 6858002"/>
                <a:gd name="connsiteY2-22" fmla="*/ 2071687 h 2071687"/>
                <a:gd name="connsiteX3-23" fmla="*/ 0 w 6858002"/>
                <a:gd name="connsiteY3-24" fmla="*/ 2071687 h 2071687"/>
                <a:gd name="connsiteX0-25" fmla="*/ 0 w 6858002"/>
                <a:gd name="connsiteY0-26" fmla="*/ 2890837 h 2890837"/>
                <a:gd name="connsiteX1-27" fmla="*/ 1495422 w 6858002"/>
                <a:gd name="connsiteY1-28" fmla="*/ 0 h 2890837"/>
                <a:gd name="connsiteX2-29" fmla="*/ 6858002 w 6858002"/>
                <a:gd name="connsiteY2-30" fmla="*/ 2890837 h 2890837"/>
                <a:gd name="connsiteX3-31" fmla="*/ 0 w 6858002"/>
                <a:gd name="connsiteY3-32" fmla="*/ 2890837 h 2890837"/>
                <a:gd name="connsiteX0-33" fmla="*/ 2295644 w 5362580"/>
                <a:gd name="connsiteY0-34" fmla="*/ 2852737 h 2890837"/>
                <a:gd name="connsiteX1-35" fmla="*/ 0 w 5362580"/>
                <a:gd name="connsiteY1-36" fmla="*/ 0 h 2890837"/>
                <a:gd name="connsiteX2-37" fmla="*/ 5362580 w 5362580"/>
                <a:gd name="connsiteY2-38" fmla="*/ 2890837 h 2890837"/>
                <a:gd name="connsiteX3-39" fmla="*/ 2295644 w 5362580"/>
                <a:gd name="connsiteY3-40" fmla="*/ 2852737 h 2890837"/>
                <a:gd name="connsiteX0-41" fmla="*/ 1 w 3066937"/>
                <a:gd name="connsiteY0-42" fmla="*/ 1423987 h 1462087"/>
                <a:gd name="connsiteX1-43" fmla="*/ 47150 w 3066937"/>
                <a:gd name="connsiteY1-44" fmla="*/ 0 h 1462087"/>
                <a:gd name="connsiteX2-45" fmla="*/ 3066937 w 3066937"/>
                <a:gd name="connsiteY2-46" fmla="*/ 1462087 h 1462087"/>
                <a:gd name="connsiteX3-47" fmla="*/ 1 w 3066937"/>
                <a:gd name="connsiteY3-48" fmla="*/ 1423987 h 1462087"/>
                <a:gd name="connsiteX0-49" fmla="*/ 1 w 3066937"/>
                <a:gd name="connsiteY0-50" fmla="*/ 1100137 h 1138237"/>
                <a:gd name="connsiteX1-51" fmla="*/ 47151 w 3066937"/>
                <a:gd name="connsiteY1-52" fmla="*/ 0 h 1138237"/>
                <a:gd name="connsiteX2-53" fmla="*/ 3066937 w 3066937"/>
                <a:gd name="connsiteY2-54" fmla="*/ 1138237 h 1138237"/>
                <a:gd name="connsiteX3-55" fmla="*/ 1 w 3066937"/>
                <a:gd name="connsiteY3-56" fmla="*/ 1100137 h 1138237"/>
                <a:gd name="connsiteX0-57" fmla="*/ 0 w 3109533"/>
                <a:gd name="connsiteY0-58" fmla="*/ 661987 h 1138237"/>
                <a:gd name="connsiteX1-59" fmla="*/ 89747 w 3109533"/>
                <a:gd name="connsiteY1-60" fmla="*/ 0 h 1138237"/>
                <a:gd name="connsiteX2-61" fmla="*/ 3109533 w 3109533"/>
                <a:gd name="connsiteY2-62" fmla="*/ 1138237 h 1138237"/>
                <a:gd name="connsiteX3-63" fmla="*/ 0 w 3109533"/>
                <a:gd name="connsiteY3-64" fmla="*/ 661987 h 1138237"/>
              </a:gdLst>
              <a:ahLst/>
              <a:cxnLst>
                <a:cxn ang="0">
                  <a:pos x="connsiteX0-1" y="connsiteY0-2"/>
                </a:cxn>
                <a:cxn ang="0">
                  <a:pos x="connsiteX1-3" y="connsiteY1-4"/>
                </a:cxn>
                <a:cxn ang="0">
                  <a:pos x="connsiteX2-5" y="connsiteY2-6"/>
                </a:cxn>
                <a:cxn ang="0">
                  <a:pos x="connsiteX3-7" y="connsiteY3-8"/>
                </a:cxn>
              </a:cxnLst>
              <a:rect l="l" t="t" r="r" b="b"/>
              <a:pathLst>
                <a:path w="3109533" h="1138237">
                  <a:moveTo>
                    <a:pt x="0" y="661987"/>
                  </a:moveTo>
                  <a:lnTo>
                    <a:pt x="89747" y="0"/>
                  </a:lnTo>
                  <a:lnTo>
                    <a:pt x="3109533" y="1138237"/>
                  </a:lnTo>
                  <a:lnTo>
                    <a:pt x="0" y="661987"/>
                  </a:lnTo>
                  <a:close/>
                </a:path>
              </a:pathLst>
            </a:cu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黑体" panose="02010609060101010101" pitchFamily="49" charset="-122"/>
                <a:ea typeface="黑体" panose="02010609060101010101" pitchFamily="49" charset="-122"/>
              </a:endParaRPr>
            </a:p>
          </p:txBody>
        </p:sp>
      </p:grpSp>
      <p:grpSp>
        <p:nvGrpSpPr>
          <p:cNvPr id="12" name="组合 11">
            <a:extLst>
              <a:ext uri="{FF2B5EF4-FFF2-40B4-BE49-F238E27FC236}">
                <a16:creationId xmlns:a16="http://schemas.microsoft.com/office/drawing/2014/main" xmlns="" id="{9C1980D8-2607-6745-9DFC-1FEE09635A38}"/>
              </a:ext>
            </a:extLst>
          </p:cNvPr>
          <p:cNvGrpSpPr/>
          <p:nvPr/>
        </p:nvGrpSpPr>
        <p:grpSpPr>
          <a:xfrm rot="16200000">
            <a:off x="-994828" y="1022086"/>
            <a:ext cx="3542320" cy="1708211"/>
            <a:chOff x="5314256" y="-36573"/>
            <a:chExt cx="4223384" cy="2036640"/>
          </a:xfrm>
        </p:grpSpPr>
        <p:sp>
          <p:nvSpPr>
            <p:cNvPr id="13" name="等腰三角形 9">
              <a:extLst>
                <a:ext uri="{FF2B5EF4-FFF2-40B4-BE49-F238E27FC236}">
                  <a16:creationId xmlns:a16="http://schemas.microsoft.com/office/drawing/2014/main" xmlns="" id="{6621FBA1-36E4-4A4C-A316-B73E3E0B8A7C}"/>
                </a:ext>
              </a:extLst>
            </p:cNvPr>
            <p:cNvSpPr/>
            <p:nvPr/>
          </p:nvSpPr>
          <p:spPr>
            <a:xfrm flipV="1">
              <a:off x="5314256" y="17181"/>
              <a:ext cx="4190029" cy="1980838"/>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黑体" panose="02010609060101010101" pitchFamily="49" charset="-122"/>
                <a:ea typeface="黑体" panose="02010609060101010101" pitchFamily="49" charset="-122"/>
              </a:endParaRPr>
            </a:p>
          </p:txBody>
        </p:sp>
        <p:sp>
          <p:nvSpPr>
            <p:cNvPr id="14" name="等腰三角形 7">
              <a:extLst>
                <a:ext uri="{FF2B5EF4-FFF2-40B4-BE49-F238E27FC236}">
                  <a16:creationId xmlns:a16="http://schemas.microsoft.com/office/drawing/2014/main" xmlns="" id="{7091281C-56D6-FD40-8584-0EDF44E39EF6}"/>
                </a:ext>
              </a:extLst>
            </p:cNvPr>
            <p:cNvSpPr/>
            <p:nvPr/>
          </p:nvSpPr>
          <p:spPr>
            <a:xfrm rot="5400000">
              <a:off x="7455135" y="-82438"/>
              <a:ext cx="2036640" cy="2128370"/>
            </a:xfrm>
            <a:custGeom>
              <a:avLst/>
              <a:gdLst>
                <a:gd name="connsiteX0" fmla="*/ 0 w 6858002"/>
                <a:gd name="connsiteY0" fmla="*/ 6958012 h 6958012"/>
                <a:gd name="connsiteX1" fmla="*/ 3429001 w 6858002"/>
                <a:gd name="connsiteY1" fmla="*/ 0 h 6958012"/>
                <a:gd name="connsiteX2" fmla="*/ 6858002 w 6858002"/>
                <a:gd name="connsiteY2" fmla="*/ 6958012 h 6958012"/>
                <a:gd name="connsiteX3" fmla="*/ 0 w 6858002"/>
                <a:gd name="connsiteY3" fmla="*/ 6958012 h 6958012"/>
                <a:gd name="connsiteX0-1" fmla="*/ 0 w 6858002"/>
                <a:gd name="connsiteY0-2" fmla="*/ 1685924 h 1685924"/>
                <a:gd name="connsiteX1-3" fmla="*/ 814388 w 6858002"/>
                <a:gd name="connsiteY1-4" fmla="*/ 0 h 1685924"/>
                <a:gd name="connsiteX2-5" fmla="*/ 6858002 w 6858002"/>
                <a:gd name="connsiteY2-6" fmla="*/ 1685924 h 1685924"/>
                <a:gd name="connsiteX3-7" fmla="*/ 0 w 6858002"/>
                <a:gd name="connsiteY3-8" fmla="*/ 1685924 h 1685924"/>
                <a:gd name="connsiteX0-9" fmla="*/ 0 w 6858002"/>
                <a:gd name="connsiteY0-10" fmla="*/ 1700212 h 1700212"/>
                <a:gd name="connsiteX1-11" fmla="*/ 885825 w 6858002"/>
                <a:gd name="connsiteY1-12" fmla="*/ 0 h 1700212"/>
                <a:gd name="connsiteX2-13" fmla="*/ 6858002 w 6858002"/>
                <a:gd name="connsiteY2-14" fmla="*/ 1700212 h 1700212"/>
                <a:gd name="connsiteX3-15" fmla="*/ 0 w 6858002"/>
                <a:gd name="connsiteY3-16" fmla="*/ 1700212 h 1700212"/>
                <a:gd name="connsiteX0-17" fmla="*/ 0 w 6858002"/>
                <a:gd name="connsiteY0-18" fmla="*/ 2071687 h 2071687"/>
                <a:gd name="connsiteX1-19" fmla="*/ 1057275 w 6858002"/>
                <a:gd name="connsiteY1-20" fmla="*/ 0 h 2071687"/>
                <a:gd name="connsiteX2-21" fmla="*/ 6858002 w 6858002"/>
                <a:gd name="connsiteY2-22" fmla="*/ 2071687 h 2071687"/>
                <a:gd name="connsiteX3-23" fmla="*/ 0 w 6858002"/>
                <a:gd name="connsiteY3-24" fmla="*/ 2071687 h 2071687"/>
                <a:gd name="connsiteX0-25" fmla="*/ 0 w 6858002"/>
                <a:gd name="connsiteY0-26" fmla="*/ 2890837 h 2890837"/>
                <a:gd name="connsiteX1-27" fmla="*/ 1495422 w 6858002"/>
                <a:gd name="connsiteY1-28" fmla="*/ 0 h 2890837"/>
                <a:gd name="connsiteX2-29" fmla="*/ 6858002 w 6858002"/>
                <a:gd name="connsiteY2-30" fmla="*/ 2890837 h 2890837"/>
                <a:gd name="connsiteX3-31" fmla="*/ 0 w 6858002"/>
                <a:gd name="connsiteY3-32" fmla="*/ 2890837 h 2890837"/>
                <a:gd name="connsiteX0-33" fmla="*/ 2295644 w 5362580"/>
                <a:gd name="connsiteY0-34" fmla="*/ 2852737 h 2890837"/>
                <a:gd name="connsiteX1-35" fmla="*/ 0 w 5362580"/>
                <a:gd name="connsiteY1-36" fmla="*/ 0 h 2890837"/>
                <a:gd name="connsiteX2-37" fmla="*/ 5362580 w 5362580"/>
                <a:gd name="connsiteY2-38" fmla="*/ 2890837 h 2890837"/>
                <a:gd name="connsiteX3-39" fmla="*/ 2295644 w 5362580"/>
                <a:gd name="connsiteY3-40" fmla="*/ 2852737 h 2890837"/>
                <a:gd name="connsiteX0-41" fmla="*/ 1 w 3066937"/>
                <a:gd name="connsiteY0-42" fmla="*/ 1423987 h 1462087"/>
                <a:gd name="connsiteX1-43" fmla="*/ 47150 w 3066937"/>
                <a:gd name="connsiteY1-44" fmla="*/ 0 h 1462087"/>
                <a:gd name="connsiteX2-45" fmla="*/ 3066937 w 3066937"/>
                <a:gd name="connsiteY2-46" fmla="*/ 1462087 h 1462087"/>
                <a:gd name="connsiteX3-47" fmla="*/ 1 w 3066937"/>
                <a:gd name="connsiteY3-48" fmla="*/ 1423987 h 1462087"/>
                <a:gd name="connsiteX0-49" fmla="*/ 1 w 3066937"/>
                <a:gd name="connsiteY0-50" fmla="*/ 1100137 h 1138237"/>
                <a:gd name="connsiteX1-51" fmla="*/ 47151 w 3066937"/>
                <a:gd name="connsiteY1-52" fmla="*/ 0 h 1138237"/>
                <a:gd name="connsiteX2-53" fmla="*/ 3066937 w 3066937"/>
                <a:gd name="connsiteY2-54" fmla="*/ 1138237 h 1138237"/>
                <a:gd name="connsiteX3-55" fmla="*/ 1 w 3066937"/>
                <a:gd name="connsiteY3-56" fmla="*/ 1100137 h 1138237"/>
                <a:gd name="connsiteX0-57" fmla="*/ 0 w 3109533"/>
                <a:gd name="connsiteY0-58" fmla="*/ 661987 h 1138237"/>
                <a:gd name="connsiteX1-59" fmla="*/ 89747 w 3109533"/>
                <a:gd name="connsiteY1-60" fmla="*/ 0 h 1138237"/>
                <a:gd name="connsiteX2-61" fmla="*/ 3109533 w 3109533"/>
                <a:gd name="connsiteY2-62" fmla="*/ 1138237 h 1138237"/>
                <a:gd name="connsiteX3-63" fmla="*/ 0 w 3109533"/>
                <a:gd name="connsiteY3-64" fmla="*/ 661987 h 1138237"/>
                <a:gd name="connsiteX0-65" fmla="*/ 0 w 3109533"/>
                <a:gd name="connsiteY0-66" fmla="*/ 947737 h 1423987"/>
                <a:gd name="connsiteX1-67" fmla="*/ 132344 w 3109533"/>
                <a:gd name="connsiteY1-68" fmla="*/ 0 h 1423987"/>
                <a:gd name="connsiteX2-69" fmla="*/ 3109533 w 3109533"/>
                <a:gd name="connsiteY2-70" fmla="*/ 1423987 h 1423987"/>
                <a:gd name="connsiteX3-71" fmla="*/ 0 w 3109533"/>
                <a:gd name="connsiteY3-72" fmla="*/ 947737 h 1423987"/>
                <a:gd name="connsiteX0-73" fmla="*/ 0 w 3109533"/>
                <a:gd name="connsiteY0-74" fmla="*/ 966787 h 1443037"/>
                <a:gd name="connsiteX1-75" fmla="*/ 132344 w 3109533"/>
                <a:gd name="connsiteY1-76" fmla="*/ 0 h 1443037"/>
                <a:gd name="connsiteX2-77" fmla="*/ 3109533 w 3109533"/>
                <a:gd name="connsiteY2-78" fmla="*/ 1443037 h 1443037"/>
                <a:gd name="connsiteX3-79" fmla="*/ 0 w 3109533"/>
                <a:gd name="connsiteY3-80" fmla="*/ 966787 h 1443037"/>
                <a:gd name="connsiteX0-81" fmla="*/ 0 w 3109533"/>
                <a:gd name="connsiteY0-82" fmla="*/ 1042987 h 1519237"/>
                <a:gd name="connsiteX1-83" fmla="*/ 47151 w 3109533"/>
                <a:gd name="connsiteY1-84" fmla="*/ 0 h 1519237"/>
                <a:gd name="connsiteX2-85" fmla="*/ 3109533 w 3109533"/>
                <a:gd name="connsiteY2-86" fmla="*/ 1519237 h 1519237"/>
                <a:gd name="connsiteX3-87" fmla="*/ 0 w 3109533"/>
                <a:gd name="connsiteY3-88" fmla="*/ 1042987 h 1519237"/>
              </a:gdLst>
              <a:ahLst/>
              <a:cxnLst>
                <a:cxn ang="0">
                  <a:pos x="connsiteX0-1" y="connsiteY0-2"/>
                </a:cxn>
                <a:cxn ang="0">
                  <a:pos x="connsiteX1-3" y="connsiteY1-4"/>
                </a:cxn>
                <a:cxn ang="0">
                  <a:pos x="connsiteX2-5" y="connsiteY2-6"/>
                </a:cxn>
                <a:cxn ang="0">
                  <a:pos x="connsiteX3-7" y="connsiteY3-8"/>
                </a:cxn>
              </a:cxnLst>
              <a:rect l="l" t="t" r="r" b="b"/>
              <a:pathLst>
                <a:path w="3109533" h="1519237">
                  <a:moveTo>
                    <a:pt x="0" y="1042987"/>
                  </a:moveTo>
                  <a:lnTo>
                    <a:pt x="47151" y="0"/>
                  </a:lnTo>
                  <a:lnTo>
                    <a:pt x="3109533" y="1519237"/>
                  </a:lnTo>
                  <a:lnTo>
                    <a:pt x="0" y="1042987"/>
                  </a:lnTo>
                  <a:close/>
                </a:path>
              </a:pathLst>
            </a:cu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黑体" panose="02010609060101010101" pitchFamily="49" charset="-122"/>
                <a:ea typeface="黑体" panose="02010609060101010101" pitchFamily="49" charset="-122"/>
              </a:endParaRPr>
            </a:p>
          </p:txBody>
        </p:sp>
      </p:grpSp>
      <p:sp>
        <p:nvSpPr>
          <p:cNvPr id="16" name="等腰三角形 14">
            <a:extLst>
              <a:ext uri="{FF2B5EF4-FFF2-40B4-BE49-F238E27FC236}">
                <a16:creationId xmlns:a16="http://schemas.microsoft.com/office/drawing/2014/main" xmlns="" id="{C06DB7B6-A1E1-D442-8B05-2B9134D23689}"/>
              </a:ext>
            </a:extLst>
          </p:cNvPr>
          <p:cNvSpPr/>
          <p:nvPr/>
        </p:nvSpPr>
        <p:spPr>
          <a:xfrm rot="16200000" flipV="1">
            <a:off x="-637423" y="4314030"/>
            <a:ext cx="3016850" cy="1826683"/>
          </a:xfrm>
          <a:prstGeom prst="triangle">
            <a:avLst/>
          </a:prstGeom>
          <a:solidFill>
            <a:schemeClr val="accent1">
              <a:lumMod val="40000"/>
              <a:lumOff val="6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黑体" panose="02010609060101010101" pitchFamily="49" charset="-122"/>
              <a:ea typeface="黑体" panose="02010609060101010101" pitchFamily="49" charset="-122"/>
            </a:endParaRPr>
          </a:p>
        </p:txBody>
      </p:sp>
      <p:sp>
        <p:nvSpPr>
          <p:cNvPr id="17" name="等腰三角形 7">
            <a:extLst>
              <a:ext uri="{FF2B5EF4-FFF2-40B4-BE49-F238E27FC236}">
                <a16:creationId xmlns:a16="http://schemas.microsoft.com/office/drawing/2014/main" xmlns="" id="{97D2F4CA-2203-584F-B55B-0E6AA9D9E548}"/>
              </a:ext>
            </a:extLst>
          </p:cNvPr>
          <p:cNvSpPr/>
          <p:nvPr/>
        </p:nvSpPr>
        <p:spPr>
          <a:xfrm>
            <a:off x="-54563" y="3709258"/>
            <a:ext cx="1839448" cy="1547591"/>
          </a:xfrm>
          <a:custGeom>
            <a:avLst/>
            <a:gdLst>
              <a:gd name="connsiteX0" fmla="*/ 0 w 6858002"/>
              <a:gd name="connsiteY0" fmla="*/ 6958012 h 6958012"/>
              <a:gd name="connsiteX1" fmla="*/ 3429001 w 6858002"/>
              <a:gd name="connsiteY1" fmla="*/ 0 h 6958012"/>
              <a:gd name="connsiteX2" fmla="*/ 6858002 w 6858002"/>
              <a:gd name="connsiteY2" fmla="*/ 6958012 h 6958012"/>
              <a:gd name="connsiteX3" fmla="*/ 0 w 6858002"/>
              <a:gd name="connsiteY3" fmla="*/ 6958012 h 6958012"/>
              <a:gd name="connsiteX0-1" fmla="*/ 0 w 6858002"/>
              <a:gd name="connsiteY0-2" fmla="*/ 1685924 h 1685924"/>
              <a:gd name="connsiteX1-3" fmla="*/ 814388 w 6858002"/>
              <a:gd name="connsiteY1-4" fmla="*/ 0 h 1685924"/>
              <a:gd name="connsiteX2-5" fmla="*/ 6858002 w 6858002"/>
              <a:gd name="connsiteY2-6" fmla="*/ 1685924 h 1685924"/>
              <a:gd name="connsiteX3-7" fmla="*/ 0 w 6858002"/>
              <a:gd name="connsiteY3-8" fmla="*/ 1685924 h 1685924"/>
              <a:gd name="connsiteX0-9" fmla="*/ 0 w 6858002"/>
              <a:gd name="connsiteY0-10" fmla="*/ 1700212 h 1700212"/>
              <a:gd name="connsiteX1-11" fmla="*/ 885825 w 6858002"/>
              <a:gd name="connsiteY1-12" fmla="*/ 0 h 1700212"/>
              <a:gd name="connsiteX2-13" fmla="*/ 6858002 w 6858002"/>
              <a:gd name="connsiteY2-14" fmla="*/ 1700212 h 1700212"/>
              <a:gd name="connsiteX3-15" fmla="*/ 0 w 6858002"/>
              <a:gd name="connsiteY3-16" fmla="*/ 1700212 h 1700212"/>
              <a:gd name="connsiteX0-17" fmla="*/ 0 w 6858002"/>
              <a:gd name="connsiteY0-18" fmla="*/ 2071687 h 2071687"/>
              <a:gd name="connsiteX1-19" fmla="*/ 1057275 w 6858002"/>
              <a:gd name="connsiteY1-20" fmla="*/ 0 h 2071687"/>
              <a:gd name="connsiteX2-21" fmla="*/ 6858002 w 6858002"/>
              <a:gd name="connsiteY2-22" fmla="*/ 2071687 h 2071687"/>
              <a:gd name="connsiteX3-23" fmla="*/ 0 w 6858002"/>
              <a:gd name="connsiteY3-24" fmla="*/ 2071687 h 2071687"/>
              <a:gd name="connsiteX0-25" fmla="*/ 0 w 6858002"/>
              <a:gd name="connsiteY0-26" fmla="*/ 2890837 h 2890837"/>
              <a:gd name="connsiteX1-27" fmla="*/ 1495422 w 6858002"/>
              <a:gd name="connsiteY1-28" fmla="*/ 0 h 2890837"/>
              <a:gd name="connsiteX2-29" fmla="*/ 6858002 w 6858002"/>
              <a:gd name="connsiteY2-30" fmla="*/ 2890837 h 2890837"/>
              <a:gd name="connsiteX3-31" fmla="*/ 0 w 6858002"/>
              <a:gd name="connsiteY3-32" fmla="*/ 2890837 h 2890837"/>
              <a:gd name="connsiteX0-33" fmla="*/ 2295644 w 5362580"/>
              <a:gd name="connsiteY0-34" fmla="*/ 2852737 h 2890837"/>
              <a:gd name="connsiteX1-35" fmla="*/ 0 w 5362580"/>
              <a:gd name="connsiteY1-36" fmla="*/ 0 h 2890837"/>
              <a:gd name="connsiteX2-37" fmla="*/ 5362580 w 5362580"/>
              <a:gd name="connsiteY2-38" fmla="*/ 2890837 h 2890837"/>
              <a:gd name="connsiteX3-39" fmla="*/ 2295644 w 5362580"/>
              <a:gd name="connsiteY3-40" fmla="*/ 2852737 h 2890837"/>
              <a:gd name="connsiteX0-41" fmla="*/ 1 w 3066937"/>
              <a:gd name="connsiteY0-42" fmla="*/ 1423987 h 1462087"/>
              <a:gd name="connsiteX1-43" fmla="*/ 47150 w 3066937"/>
              <a:gd name="connsiteY1-44" fmla="*/ 0 h 1462087"/>
              <a:gd name="connsiteX2-45" fmla="*/ 3066937 w 3066937"/>
              <a:gd name="connsiteY2-46" fmla="*/ 1462087 h 1462087"/>
              <a:gd name="connsiteX3-47" fmla="*/ 1 w 3066937"/>
              <a:gd name="connsiteY3-48" fmla="*/ 1423987 h 1462087"/>
              <a:gd name="connsiteX0-49" fmla="*/ 1 w 3066937"/>
              <a:gd name="connsiteY0-50" fmla="*/ 1100137 h 1138237"/>
              <a:gd name="connsiteX1-51" fmla="*/ 47151 w 3066937"/>
              <a:gd name="connsiteY1-52" fmla="*/ 0 h 1138237"/>
              <a:gd name="connsiteX2-53" fmla="*/ 3066937 w 3066937"/>
              <a:gd name="connsiteY2-54" fmla="*/ 1138237 h 1138237"/>
              <a:gd name="connsiteX3-55" fmla="*/ 1 w 3066937"/>
              <a:gd name="connsiteY3-56" fmla="*/ 1100137 h 1138237"/>
              <a:gd name="connsiteX0-57" fmla="*/ 0 w 3109533"/>
              <a:gd name="connsiteY0-58" fmla="*/ 661987 h 1138237"/>
              <a:gd name="connsiteX1-59" fmla="*/ 89747 w 3109533"/>
              <a:gd name="connsiteY1-60" fmla="*/ 0 h 1138237"/>
              <a:gd name="connsiteX2-61" fmla="*/ 3109533 w 3109533"/>
              <a:gd name="connsiteY2-62" fmla="*/ 1138237 h 1138237"/>
              <a:gd name="connsiteX3-63" fmla="*/ 0 w 3109533"/>
              <a:gd name="connsiteY3-64" fmla="*/ 661987 h 1138237"/>
              <a:gd name="connsiteX0-65" fmla="*/ 0 w 3109533"/>
              <a:gd name="connsiteY0-66" fmla="*/ 343072 h 819322"/>
              <a:gd name="connsiteX1-67" fmla="*/ 1083753 w 3109533"/>
              <a:gd name="connsiteY1-68" fmla="*/ 0 h 819322"/>
              <a:gd name="connsiteX2-69" fmla="*/ 3109533 w 3109533"/>
              <a:gd name="connsiteY2-70" fmla="*/ 819322 h 819322"/>
              <a:gd name="connsiteX3-71" fmla="*/ 0 w 3109533"/>
              <a:gd name="connsiteY3-72" fmla="*/ 343072 h 819322"/>
              <a:gd name="connsiteX0-73" fmla="*/ 104211 w 2025780"/>
              <a:gd name="connsiteY0-74" fmla="*/ 502530 h 819322"/>
              <a:gd name="connsiteX1-75" fmla="*/ 0 w 2025780"/>
              <a:gd name="connsiteY1-76" fmla="*/ 0 h 819322"/>
              <a:gd name="connsiteX2-77" fmla="*/ 2025780 w 2025780"/>
              <a:gd name="connsiteY2-78" fmla="*/ 819322 h 819322"/>
              <a:gd name="connsiteX3-79" fmla="*/ 104211 w 2025780"/>
              <a:gd name="connsiteY3-80" fmla="*/ 502530 h 819322"/>
              <a:gd name="connsiteX0-81" fmla="*/ 31479 w 1953048"/>
              <a:gd name="connsiteY0-82" fmla="*/ 490264 h 807056"/>
              <a:gd name="connsiteX1-83" fmla="*/ 0 w 1953048"/>
              <a:gd name="connsiteY1-84" fmla="*/ 0 h 807056"/>
              <a:gd name="connsiteX2-85" fmla="*/ 1953048 w 1953048"/>
              <a:gd name="connsiteY2-86" fmla="*/ 807056 h 807056"/>
              <a:gd name="connsiteX3-87" fmla="*/ 31479 w 1953048"/>
              <a:gd name="connsiteY3-88" fmla="*/ 490264 h 807056"/>
            </a:gdLst>
            <a:ahLst/>
            <a:cxnLst>
              <a:cxn ang="0">
                <a:pos x="connsiteX0-1" y="connsiteY0-2"/>
              </a:cxn>
              <a:cxn ang="0">
                <a:pos x="connsiteX1-3" y="connsiteY1-4"/>
              </a:cxn>
              <a:cxn ang="0">
                <a:pos x="connsiteX2-5" y="connsiteY2-6"/>
              </a:cxn>
              <a:cxn ang="0">
                <a:pos x="connsiteX3-7" y="connsiteY3-8"/>
              </a:cxn>
            </a:cxnLst>
            <a:rect l="l" t="t" r="r" b="b"/>
            <a:pathLst>
              <a:path w="1953048" h="807056">
                <a:moveTo>
                  <a:pt x="31479" y="490264"/>
                </a:moveTo>
                <a:lnTo>
                  <a:pt x="0" y="0"/>
                </a:lnTo>
                <a:lnTo>
                  <a:pt x="1953048" y="807056"/>
                </a:lnTo>
                <a:lnTo>
                  <a:pt x="31479" y="490264"/>
                </a:lnTo>
                <a:close/>
              </a:path>
            </a:pathLst>
          </a:custGeom>
          <a:solidFill>
            <a:schemeClr val="bg1">
              <a:lumMod val="8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黑体" panose="02010609060101010101" pitchFamily="49" charset="-122"/>
              <a:ea typeface="黑体" panose="02010609060101010101" pitchFamily="49" charset="-122"/>
            </a:endParaRPr>
          </a:p>
        </p:txBody>
      </p:sp>
      <p:sp>
        <p:nvSpPr>
          <p:cNvPr id="15" name="TextBox 10"/>
          <p:cNvSpPr txBox="1"/>
          <p:nvPr/>
        </p:nvSpPr>
        <p:spPr>
          <a:xfrm>
            <a:off x="3590144" y="2485805"/>
            <a:ext cx="5678462" cy="900238"/>
          </a:xfrm>
          <a:prstGeom prst="rect">
            <a:avLst/>
          </a:prstGeom>
          <a:noFill/>
        </p:spPr>
        <p:txBody>
          <a:bodyPr wrap="none" lIns="68572" tIns="34286" rIns="68572" bIns="34286">
            <a:spAutoFit/>
          </a:bodyPr>
          <a:lstStyle/>
          <a:p>
            <a:pPr algn="ctr">
              <a:buNone/>
            </a:pPr>
            <a:r>
              <a:rPr lang="zh-CN" altLang="en-US" sz="5400" dirty="0">
                <a:solidFill>
                  <a:schemeClr val="accent1">
                    <a:lumMod val="75000"/>
                  </a:schemeClr>
                </a:solidFill>
                <a:latin typeface="黑体" panose="02010609060101010101" pitchFamily="49" charset="-122"/>
                <a:ea typeface="黑体" panose="02010609060101010101" pitchFamily="49" charset="-122"/>
                <a:cs typeface="Arial" panose="020B0604020202020204" pitchFamily="34" charset="0"/>
              </a:rPr>
              <a:t>数学建模竞赛实战</a:t>
            </a:r>
          </a:p>
        </p:txBody>
      </p:sp>
      <p:sp>
        <p:nvSpPr>
          <p:cNvPr id="18" name="矩形 17"/>
          <p:cNvSpPr/>
          <p:nvPr/>
        </p:nvSpPr>
        <p:spPr>
          <a:xfrm>
            <a:off x="5277247" y="4768453"/>
            <a:ext cx="2304256" cy="377018"/>
          </a:xfrm>
          <a:prstGeom prst="rect">
            <a:avLst/>
          </a:prstGeom>
        </p:spPr>
        <p:txBody>
          <a:bodyPr wrap="square" lIns="68572" tIns="34286" rIns="68572" bIns="34286">
            <a:spAutoFit/>
          </a:bodyPr>
          <a:lstStyle/>
          <a:p>
            <a:pPr algn="ctr"/>
            <a:r>
              <a:rPr lang="zh-CN" altLang="en-US" sz="2000" dirty="0">
                <a:solidFill>
                  <a:schemeClr val="accent1">
                    <a:lumMod val="75000"/>
                  </a:schemeClr>
                </a:solidFill>
                <a:latin typeface="黑体" panose="02010609060101010101" pitchFamily="49" charset="-122"/>
                <a:ea typeface="黑体" panose="02010609060101010101" pitchFamily="49" charset="-122"/>
                <a:cs typeface="Arial" panose="020B0604020202020204" pitchFamily="34" charset="0"/>
              </a:rPr>
              <a:t>授课老师：查永春</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Arial" panose="020B0604020202020204" pitchFamily="34" charset="0"/>
            </a:endParaRPr>
          </a:p>
        </p:txBody>
      </p:sp>
      <p:sp>
        <p:nvSpPr>
          <p:cNvPr id="19" name="矩形 18"/>
          <p:cNvSpPr/>
          <p:nvPr/>
        </p:nvSpPr>
        <p:spPr>
          <a:xfrm>
            <a:off x="3308276" y="4049088"/>
            <a:ext cx="6242198" cy="684795"/>
          </a:xfrm>
          <a:prstGeom prst="rect">
            <a:avLst/>
          </a:prstGeom>
        </p:spPr>
        <p:txBody>
          <a:bodyPr wrap="square" lIns="68572" tIns="34286" rIns="68572" bIns="34286">
            <a:spAutoFit/>
          </a:bodyPr>
          <a:lstStyle/>
          <a:p>
            <a:pPr algn="ctr"/>
            <a:r>
              <a:rPr lang="zh-CN" altLang="en-US" sz="4000" dirty="0">
                <a:solidFill>
                  <a:schemeClr val="accent1">
                    <a:lumMod val="75000"/>
                  </a:schemeClr>
                </a:solidFill>
                <a:latin typeface="黑体" panose="02010609060101010101" pitchFamily="49" charset="-122"/>
                <a:ea typeface="黑体" panose="02010609060101010101" pitchFamily="49" charset="-122"/>
                <a:cs typeface="Arial" panose="020B0604020202020204" pitchFamily="34" charset="0"/>
              </a:rPr>
              <a:t>算法篇</a:t>
            </a:r>
            <a:r>
              <a:rPr lang="zh-CN" altLang="en-US" sz="4000" dirty="0" smtClean="0">
                <a:solidFill>
                  <a:schemeClr val="accent1">
                    <a:lumMod val="75000"/>
                  </a:schemeClr>
                </a:solidFill>
                <a:latin typeface="黑体" panose="02010609060101010101" pitchFamily="49" charset="-122"/>
                <a:ea typeface="黑体" panose="02010609060101010101" pitchFamily="49" charset="-122"/>
                <a:cs typeface="Arial" panose="020B0604020202020204" pitchFamily="34" charset="0"/>
              </a:rPr>
              <a:t>：</a:t>
            </a:r>
            <a:r>
              <a:rPr lang="zh-CN" altLang="en-US" sz="4000" dirty="0" smtClean="0">
                <a:solidFill>
                  <a:schemeClr val="accent1">
                    <a:lumMod val="75000"/>
                  </a:schemeClr>
                </a:solidFill>
                <a:latin typeface="黑体" panose="02010609060101010101" pitchFamily="49" charset="-122"/>
                <a:ea typeface="黑体" panose="02010609060101010101" pitchFamily="49" charset="-122"/>
                <a:cs typeface="Arial" panose="020B0604020202020204" pitchFamily="34" charset="0"/>
              </a:rPr>
              <a:t>现代优化</a:t>
            </a:r>
            <a:r>
              <a:rPr lang="zh-CN" altLang="en-US" sz="4000" dirty="0" smtClean="0">
                <a:solidFill>
                  <a:schemeClr val="accent1">
                    <a:lumMod val="75000"/>
                  </a:schemeClr>
                </a:solidFill>
                <a:latin typeface="黑体" panose="02010609060101010101" pitchFamily="49" charset="-122"/>
                <a:ea typeface="黑体" panose="02010609060101010101" pitchFamily="49" charset="-122"/>
                <a:cs typeface="Arial" panose="020B0604020202020204" pitchFamily="34" charset="0"/>
              </a:rPr>
              <a:t>算法</a:t>
            </a:r>
            <a:endParaRPr lang="en-US" altLang="zh-CN" sz="4000" dirty="0">
              <a:solidFill>
                <a:schemeClr val="accent1">
                  <a:lumMod val="75000"/>
                </a:schemeClr>
              </a:solidFill>
              <a:latin typeface="黑体" panose="02010609060101010101" pitchFamily="49" charset="-122"/>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71122721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xmlns="" id="{B74A6A5B-7265-6746-8EDC-9B3CDE187409}"/>
              </a:ext>
            </a:extLst>
          </p:cNvPr>
          <p:cNvGrpSpPr/>
          <p:nvPr/>
        </p:nvGrpSpPr>
        <p:grpSpPr>
          <a:xfrm>
            <a:off x="596727" y="472248"/>
            <a:ext cx="5409245" cy="523220"/>
            <a:chOff x="-4764" y="99435"/>
            <a:chExt cx="5409245" cy="523220"/>
          </a:xfrm>
        </p:grpSpPr>
        <p:sp>
          <p:nvSpPr>
            <p:cNvPr id="33" name="文本框 32">
              <a:extLst>
                <a:ext uri="{FF2B5EF4-FFF2-40B4-BE49-F238E27FC236}">
                  <a16:creationId xmlns:a16="http://schemas.microsoft.com/office/drawing/2014/main" xmlns="" id="{DEE02059-6358-F94E-A16E-168FF82FB428}"/>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遗传算法</a:t>
              </a:r>
            </a:p>
          </p:txBody>
        </p:sp>
        <p:grpSp>
          <p:nvGrpSpPr>
            <p:cNvPr id="34" name="组合 33">
              <a:extLst>
                <a:ext uri="{FF2B5EF4-FFF2-40B4-BE49-F238E27FC236}">
                  <a16:creationId xmlns:a16="http://schemas.microsoft.com/office/drawing/2014/main" xmlns="" id="{3323A2BB-49C0-4747-9088-C4FFAA4FC1BE}"/>
                </a:ext>
              </a:extLst>
            </p:cNvPr>
            <p:cNvGrpSpPr/>
            <p:nvPr/>
          </p:nvGrpSpPr>
          <p:grpSpPr>
            <a:xfrm>
              <a:off x="-4764" y="142875"/>
              <a:ext cx="565783" cy="436341"/>
              <a:chOff x="-4764" y="142875"/>
              <a:chExt cx="565783" cy="436341"/>
            </a:xfrm>
          </p:grpSpPr>
          <p:sp>
            <p:nvSpPr>
              <p:cNvPr id="35" name="矩形 34">
                <a:extLst>
                  <a:ext uri="{FF2B5EF4-FFF2-40B4-BE49-F238E27FC236}">
                    <a16:creationId xmlns:a16="http://schemas.microsoft.com/office/drawing/2014/main" xmlns=""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xmlns=""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13" name="Rectangle 26">
            <a:extLst>
              <a:ext uri="{FF2B5EF4-FFF2-40B4-BE49-F238E27FC236}">
                <a16:creationId xmlns:a16="http://schemas.microsoft.com/office/drawing/2014/main" xmlns="" id="{686EAADD-BBB5-4A75-B059-48233FDE1EDA}"/>
              </a:ext>
            </a:extLst>
          </p:cNvPr>
          <p:cNvSpPr/>
          <p:nvPr/>
        </p:nvSpPr>
        <p:spPr>
          <a:xfrm>
            <a:off x="2161125" y="1352011"/>
            <a:ext cx="8084674" cy="417654"/>
          </a:xfrm>
          <a:prstGeom prst="rect">
            <a:avLst/>
          </a:prstGeom>
        </p:spPr>
        <p:txBody>
          <a:bodyPr wrap="square" lIns="96430" tIns="48216" rIns="96430" bIns="48216">
            <a:spAutoFit/>
          </a:bodyPr>
          <a:lstStyle/>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0" name="Pentagon 33">
            <a:extLst>
              <a:ext uri="{FF2B5EF4-FFF2-40B4-BE49-F238E27FC236}">
                <a16:creationId xmlns:a16="http://schemas.microsoft.com/office/drawing/2014/main" xmlns="" id="{9EF8DAF3-942D-4378-A07C-73055D9FE522}"/>
              </a:ext>
            </a:extLst>
          </p:cNvPr>
          <p:cNvSpPr/>
          <p:nvPr/>
        </p:nvSpPr>
        <p:spPr>
          <a:xfrm>
            <a:off x="1532831" y="122075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mc:AlternateContent xmlns:mc="http://schemas.openxmlformats.org/markup-compatibility/2006" xmlns:a14="http://schemas.microsoft.com/office/drawing/2010/main">
        <mc:Choice Requires="a14">
          <p:sp>
            <p:nvSpPr>
              <p:cNvPr id="11" name="Rectangle 26">
                <a:extLst>
                  <a:ext uri="{FF2B5EF4-FFF2-40B4-BE49-F238E27FC236}">
                    <a16:creationId xmlns:a16="http://schemas.microsoft.com/office/drawing/2014/main" xmlns="" id="{7333FBA8-87E1-4110-A516-EA9615A2CAB9}"/>
                  </a:ext>
                </a:extLst>
              </p:cNvPr>
              <p:cNvSpPr/>
              <p:nvPr/>
            </p:nvSpPr>
            <p:spPr>
              <a:xfrm>
                <a:off x="2157521" y="1187085"/>
                <a:ext cx="6841533" cy="2275599"/>
              </a:xfrm>
              <a:prstGeom prst="rect">
                <a:avLst/>
              </a:prstGeom>
            </p:spPr>
            <p:txBody>
              <a:bodyPr wrap="square" lIns="96430" tIns="48216" rIns="96430" bIns="48216">
                <a:spAutoFit/>
              </a:bodyPr>
              <a:lstStyle/>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求解过程：</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设定遗传算法参数：</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种群大小：</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M=50</a:t>
                </a:r>
              </a:p>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最大代数：</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G=1000</a:t>
                </a:r>
              </a:p>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交叉率：</a:t>
                </a:r>
                <a14:m>
                  <m:oMath xmlns:m="http://schemas.openxmlformats.org/officeDocument/2006/math">
                    <m:sSub>
                      <m:sSubPr>
                        <m:ctrlPr>
                          <a:rPr lang="en-US" altLang="zh-CN" sz="2000" b="0" i="1" smtClean="0">
                            <a:solidFill>
                              <a:schemeClr val="accent1">
                                <a:lumMod val="75000"/>
                              </a:schemeClr>
                            </a:solidFill>
                            <a:latin typeface="Cambria Math" charset="0"/>
                            <a:ea typeface="黑体" panose="02010609060101010101" pitchFamily="49" charset="-122"/>
                            <a:cs typeface="+mn-ea"/>
                          </a:rPr>
                        </m:ctrlPr>
                      </m:sSubPr>
                      <m:e>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𝑝</m:t>
                        </m:r>
                      </m:e>
                      <m:sub>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𝑐</m:t>
                        </m:r>
                      </m:sub>
                    </m:sSub>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=1</m:t>
                    </m:r>
                  </m:oMath>
                </a14:m>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交叉概率为</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1</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能保证种群的充分进化。</a:t>
                </a:r>
              </a:p>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变异率：</a:t>
                </a:r>
                <a14:m>
                  <m:oMath xmlns:m="http://schemas.openxmlformats.org/officeDocument/2006/math">
                    <m:sSub>
                      <m:sSubPr>
                        <m:ctrlPr>
                          <a:rPr lang="en-US" altLang="zh-CN" sz="2000" b="0" i="1" smtClean="0">
                            <a:solidFill>
                              <a:schemeClr val="accent1">
                                <a:lumMod val="75000"/>
                              </a:schemeClr>
                            </a:solidFill>
                            <a:latin typeface="Cambria Math" charset="0"/>
                            <a:ea typeface="黑体" panose="02010609060101010101" pitchFamily="49" charset="-122"/>
                            <a:cs typeface="+mn-ea"/>
                          </a:rPr>
                        </m:ctrlPr>
                      </m:sSubPr>
                      <m:e>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𝑝</m:t>
                        </m:r>
                      </m:e>
                      <m:sub>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𝑚</m:t>
                        </m:r>
                      </m:sub>
                    </m:sSub>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=0.1</m:t>
                    </m:r>
                  </m:oMath>
                </a14:m>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一般而言，变异发生的可能性较小。</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mc:Choice>
        <mc:Fallback xmlns="">
          <p:sp>
            <p:nvSpPr>
              <p:cNvPr id="11" name="Rectangle 26">
                <a:extLst>
                  <a:ext uri="{FF2B5EF4-FFF2-40B4-BE49-F238E27FC236}">
                    <a16:creationId xmlns:a16="http://schemas.microsoft.com/office/drawing/2014/main" id="{7333FBA8-87E1-4110-A516-EA9615A2CAB9}"/>
                  </a:ext>
                </a:extLst>
              </p:cNvPr>
              <p:cNvSpPr>
                <a:spLocks noRot="1" noChangeAspect="1" noMove="1" noResize="1" noEditPoints="1" noAdjustHandles="1" noChangeArrowheads="1" noChangeShapeType="1" noTextEdit="1"/>
              </p:cNvSpPr>
              <p:nvPr/>
            </p:nvSpPr>
            <p:spPr>
              <a:xfrm>
                <a:off x="2157521" y="1187085"/>
                <a:ext cx="6841533" cy="2275599"/>
              </a:xfrm>
              <a:prstGeom prst="rect">
                <a:avLst/>
              </a:prstGeom>
              <a:blipFill>
                <a:blip r:embed="rId3"/>
                <a:stretch>
                  <a:fillRect l="-891" t="-804" b="-3217"/>
                </a:stretch>
              </a:blipFill>
            </p:spPr>
            <p:txBody>
              <a:bodyPr/>
              <a:lstStyle/>
              <a:p>
                <a:r>
                  <a:rPr lang="zh-CN" altLang="en-US">
                    <a:noFill/>
                  </a:rPr>
                  <a:t> </a:t>
                </a:r>
              </a:p>
            </p:txBody>
          </p:sp>
        </mc:Fallback>
      </mc:AlternateContent>
      <p:sp>
        <p:nvSpPr>
          <p:cNvPr id="14" name="Pentagon 33">
            <a:extLst>
              <a:ext uri="{FF2B5EF4-FFF2-40B4-BE49-F238E27FC236}">
                <a16:creationId xmlns:a16="http://schemas.microsoft.com/office/drawing/2014/main" xmlns="" id="{518CD766-568E-4B54-A172-9261F434C11F}"/>
              </a:ext>
            </a:extLst>
          </p:cNvPr>
          <p:cNvSpPr/>
          <p:nvPr/>
        </p:nvSpPr>
        <p:spPr>
          <a:xfrm>
            <a:off x="1532831" y="3966686"/>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mc:AlternateContent xmlns:mc="http://schemas.openxmlformats.org/markup-compatibility/2006" xmlns:a14="http://schemas.microsoft.com/office/drawing/2010/main">
        <mc:Choice Requires="a14">
          <p:sp>
            <p:nvSpPr>
              <p:cNvPr id="15" name="Rectangle 26">
                <a:extLst>
                  <a:ext uri="{FF2B5EF4-FFF2-40B4-BE49-F238E27FC236}">
                    <a16:creationId xmlns:a16="http://schemas.microsoft.com/office/drawing/2014/main" xmlns="" id="{1AC04D9E-BC3A-4BAB-AC7C-6024E743B4E3}"/>
                  </a:ext>
                </a:extLst>
              </p:cNvPr>
              <p:cNvSpPr/>
              <p:nvPr/>
            </p:nvSpPr>
            <p:spPr>
              <a:xfrm>
                <a:off x="2157521" y="3933014"/>
                <a:ext cx="6841533" cy="1525650"/>
              </a:xfrm>
              <a:prstGeom prst="rect">
                <a:avLst/>
              </a:prstGeom>
            </p:spPr>
            <p:txBody>
              <a:bodyPr wrap="square" lIns="96430" tIns="48216" rIns="96430" bIns="48216">
                <a:spAutoFit/>
              </a:bodyPr>
              <a:lstStyle/>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1.</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编码策略：采用十进制编码，用随机数列</a:t>
                </a:r>
                <a14:m>
                  <m:oMath xmlns:m="http://schemas.openxmlformats.org/officeDocument/2006/math">
                    <m:sSub>
                      <m:sSubPr>
                        <m:ctrlPr>
                          <a:rPr lang="en-US" altLang="zh-CN" sz="2000" b="0" i="1" dirty="0" smtClean="0">
                            <a:solidFill>
                              <a:schemeClr val="accent1">
                                <a:lumMod val="75000"/>
                              </a:schemeClr>
                            </a:solidFill>
                            <a:latin typeface="Cambria Math" charset="0"/>
                            <a:ea typeface="黑体" panose="02010609060101010101" pitchFamily="49" charset="-122"/>
                            <a:cs typeface="+mn-ea"/>
                          </a:rPr>
                        </m:ctrlPr>
                      </m:sSubPr>
                      <m:e>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𝜔</m:t>
                        </m:r>
                      </m:e>
                      <m:sub>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1</m:t>
                        </m:r>
                      </m:sub>
                    </m:sSub>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m:t>
                    </m:r>
                    <m:sSub>
                      <m:sSubPr>
                        <m:ctrlPr>
                          <a:rPr lang="en-US" altLang="zh-CN" sz="2000" b="0" i="1" dirty="0" smtClean="0">
                            <a:solidFill>
                              <a:schemeClr val="accent1">
                                <a:lumMod val="75000"/>
                              </a:schemeClr>
                            </a:solidFill>
                            <a:latin typeface="Cambria Math" charset="0"/>
                            <a:ea typeface="黑体" panose="02010609060101010101" pitchFamily="49" charset="-122"/>
                            <a:cs typeface="+mn-ea"/>
                          </a:rPr>
                        </m:ctrlPr>
                      </m:sSubPr>
                      <m:e>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𝜔</m:t>
                        </m:r>
                      </m:e>
                      <m:sub>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2</m:t>
                        </m:r>
                      </m:sub>
                    </m:sSub>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m:t>
                    </m:r>
                    <m:sSub>
                      <m:sSubPr>
                        <m:ctrlPr>
                          <a:rPr lang="en-US" altLang="zh-CN" sz="2000" b="0" i="1" dirty="0" smtClean="0">
                            <a:solidFill>
                              <a:schemeClr val="accent1">
                                <a:lumMod val="75000"/>
                              </a:schemeClr>
                            </a:solidFill>
                            <a:latin typeface="Cambria Math" charset="0"/>
                            <a:ea typeface="黑体" panose="02010609060101010101" pitchFamily="49" charset="-122"/>
                            <a:cs typeface="+mn-ea"/>
                          </a:rPr>
                        </m:ctrlPr>
                      </m:sSubPr>
                      <m:e>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𝜔</m:t>
                        </m:r>
                      </m:e>
                      <m:sub>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102</m:t>
                        </m:r>
                      </m:sub>
                    </m:sSub>
                    <m:r>
                      <a:rPr lang="zh-CN" altLang="en-US" sz="2000" i="1" dirty="0">
                        <a:solidFill>
                          <a:schemeClr val="accent1">
                            <a:lumMod val="75000"/>
                          </a:schemeClr>
                        </a:solidFill>
                        <a:latin typeface="Cambria Math" panose="02040503050406030204" pitchFamily="18" charset="0"/>
                        <a:ea typeface="黑体" panose="02010609060101010101" pitchFamily="49" charset="-122"/>
                        <a:cs typeface="+mn-ea"/>
                      </a:rPr>
                      <m:t>作为</m:t>
                    </m:r>
                  </m:oMath>
                </a14:m>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染色体，其中</a:t>
                </a:r>
                <a14:m>
                  <m:oMath xmlns:m="http://schemas.openxmlformats.org/officeDocument/2006/math">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0&lt;</m:t>
                    </m:r>
                    <m:sSub>
                      <m:sSubPr>
                        <m:ctrlPr>
                          <a:rPr lang="en-US" altLang="zh-CN" sz="2000" b="0" i="1" smtClean="0">
                            <a:solidFill>
                              <a:schemeClr val="accent1">
                                <a:lumMod val="75000"/>
                              </a:schemeClr>
                            </a:solidFill>
                            <a:latin typeface="Cambria Math" charset="0"/>
                            <a:ea typeface="黑体" panose="02010609060101010101" pitchFamily="49" charset="-122"/>
                            <a:cs typeface="+mn-ea"/>
                          </a:rPr>
                        </m:ctrlPr>
                      </m:sSubPr>
                      <m:e>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𝜔</m:t>
                        </m:r>
                      </m:e>
                      <m:sub>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𝑖</m:t>
                        </m:r>
                      </m:sub>
                    </m:sSub>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&lt;1,</m:t>
                    </m:r>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𝑖</m:t>
                    </m:r>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=2,3,…,101;</m:t>
                    </m:r>
                    <m:sSub>
                      <m:sSubPr>
                        <m:ctrlPr>
                          <a:rPr lang="en-US" altLang="zh-CN" sz="2000" b="0" i="1" smtClean="0">
                            <a:solidFill>
                              <a:schemeClr val="accent1">
                                <a:lumMod val="75000"/>
                              </a:schemeClr>
                            </a:solidFill>
                            <a:latin typeface="Cambria Math" charset="0"/>
                            <a:ea typeface="黑体" panose="02010609060101010101" pitchFamily="49" charset="-122"/>
                            <a:cs typeface="+mn-ea"/>
                          </a:rPr>
                        </m:ctrlPr>
                      </m:sSubPr>
                      <m:e>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𝜔</m:t>
                        </m:r>
                      </m:e>
                      <m:sub>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1</m:t>
                        </m:r>
                      </m:sub>
                    </m:sSub>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=0,</m:t>
                    </m:r>
                    <m:sSub>
                      <m:sSubPr>
                        <m:ctrlPr>
                          <a:rPr lang="en-US" altLang="zh-CN" sz="2000" b="0" i="1" smtClean="0">
                            <a:solidFill>
                              <a:schemeClr val="accent1">
                                <a:lumMod val="75000"/>
                              </a:schemeClr>
                            </a:solidFill>
                            <a:latin typeface="Cambria Math" charset="0"/>
                            <a:ea typeface="黑体" panose="02010609060101010101" pitchFamily="49" charset="-122"/>
                            <a:cs typeface="+mn-ea"/>
                          </a:rPr>
                        </m:ctrlPr>
                      </m:sSubPr>
                      <m:e>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𝜔</m:t>
                        </m:r>
                      </m:e>
                      <m:sub>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102</m:t>
                        </m:r>
                      </m:sub>
                    </m:sSub>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=1</m:t>
                    </m:r>
                    <m:r>
                      <a:rPr lang="zh-CN" altLang="en-US" sz="2000" i="1">
                        <a:solidFill>
                          <a:schemeClr val="accent1">
                            <a:lumMod val="75000"/>
                          </a:schemeClr>
                        </a:solidFill>
                        <a:latin typeface="Cambria Math" panose="02040503050406030204" pitchFamily="18" charset="0"/>
                        <a:ea typeface="黑体" panose="02010609060101010101" pitchFamily="49" charset="-122"/>
                        <a:cs typeface="+mn-ea"/>
                      </a:rPr>
                      <m:t>。</m:t>
                    </m:r>
                  </m:oMath>
                </a14:m>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每一个随机序列都和种群中的一个个体相对</a:t>
                </a:r>
              </a:p>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应。用编码位置代表巡回顺序。</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mc:Choice>
        <mc:Fallback xmlns="">
          <p:sp>
            <p:nvSpPr>
              <p:cNvPr id="15" name="Rectangle 26">
                <a:extLst>
                  <a:ext uri="{FF2B5EF4-FFF2-40B4-BE49-F238E27FC236}">
                    <a16:creationId xmlns:a16="http://schemas.microsoft.com/office/drawing/2014/main" id="{1AC04D9E-BC3A-4BAB-AC7C-6024E743B4E3}"/>
                  </a:ext>
                </a:extLst>
              </p:cNvPr>
              <p:cNvSpPr>
                <a:spLocks noRot="1" noChangeAspect="1" noMove="1" noResize="1" noEditPoints="1" noAdjustHandles="1" noChangeArrowheads="1" noChangeShapeType="1" noTextEdit="1"/>
              </p:cNvSpPr>
              <p:nvPr/>
            </p:nvSpPr>
            <p:spPr>
              <a:xfrm>
                <a:off x="2157521" y="3933014"/>
                <a:ext cx="6841533" cy="1525650"/>
              </a:xfrm>
              <a:prstGeom prst="rect">
                <a:avLst/>
              </a:prstGeom>
              <a:blipFill>
                <a:blip r:embed="rId4"/>
                <a:stretch>
                  <a:fillRect l="-891" t="-1200" b="-64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2383009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xmlns="" id="{B74A6A5B-7265-6746-8EDC-9B3CDE187409}"/>
              </a:ext>
            </a:extLst>
          </p:cNvPr>
          <p:cNvGrpSpPr/>
          <p:nvPr/>
        </p:nvGrpSpPr>
        <p:grpSpPr>
          <a:xfrm>
            <a:off x="596727" y="472248"/>
            <a:ext cx="5409245" cy="523220"/>
            <a:chOff x="-4764" y="99435"/>
            <a:chExt cx="5409245" cy="523220"/>
          </a:xfrm>
        </p:grpSpPr>
        <p:sp>
          <p:nvSpPr>
            <p:cNvPr id="33" name="文本框 32">
              <a:extLst>
                <a:ext uri="{FF2B5EF4-FFF2-40B4-BE49-F238E27FC236}">
                  <a16:creationId xmlns:a16="http://schemas.microsoft.com/office/drawing/2014/main" xmlns="" id="{DEE02059-6358-F94E-A16E-168FF82FB428}"/>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遗传算法</a:t>
              </a:r>
            </a:p>
          </p:txBody>
        </p:sp>
        <p:grpSp>
          <p:nvGrpSpPr>
            <p:cNvPr id="34" name="组合 33">
              <a:extLst>
                <a:ext uri="{FF2B5EF4-FFF2-40B4-BE49-F238E27FC236}">
                  <a16:creationId xmlns:a16="http://schemas.microsoft.com/office/drawing/2014/main" xmlns="" id="{3323A2BB-49C0-4747-9088-C4FFAA4FC1BE}"/>
                </a:ext>
              </a:extLst>
            </p:cNvPr>
            <p:cNvGrpSpPr/>
            <p:nvPr/>
          </p:nvGrpSpPr>
          <p:grpSpPr>
            <a:xfrm>
              <a:off x="-4764" y="142875"/>
              <a:ext cx="565783" cy="436341"/>
              <a:chOff x="-4764" y="142875"/>
              <a:chExt cx="565783" cy="436341"/>
            </a:xfrm>
          </p:grpSpPr>
          <p:sp>
            <p:nvSpPr>
              <p:cNvPr id="35" name="矩形 34">
                <a:extLst>
                  <a:ext uri="{FF2B5EF4-FFF2-40B4-BE49-F238E27FC236}">
                    <a16:creationId xmlns:a16="http://schemas.microsoft.com/office/drawing/2014/main" xmlns=""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xmlns=""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13" name="Rectangle 26">
            <a:extLst>
              <a:ext uri="{FF2B5EF4-FFF2-40B4-BE49-F238E27FC236}">
                <a16:creationId xmlns:a16="http://schemas.microsoft.com/office/drawing/2014/main" xmlns="" id="{686EAADD-BBB5-4A75-B059-48233FDE1EDA}"/>
              </a:ext>
            </a:extLst>
          </p:cNvPr>
          <p:cNvSpPr/>
          <p:nvPr/>
        </p:nvSpPr>
        <p:spPr>
          <a:xfrm>
            <a:off x="2161125" y="1352011"/>
            <a:ext cx="8084674" cy="417654"/>
          </a:xfrm>
          <a:prstGeom prst="rect">
            <a:avLst/>
          </a:prstGeom>
        </p:spPr>
        <p:txBody>
          <a:bodyPr wrap="square" lIns="96430" tIns="48216" rIns="96430" bIns="48216">
            <a:spAutoFit/>
          </a:bodyPr>
          <a:lstStyle/>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0" name="Pentagon 33">
            <a:extLst>
              <a:ext uri="{FF2B5EF4-FFF2-40B4-BE49-F238E27FC236}">
                <a16:creationId xmlns:a16="http://schemas.microsoft.com/office/drawing/2014/main" xmlns="" id="{9EF8DAF3-942D-4378-A07C-73055D9FE522}"/>
              </a:ext>
            </a:extLst>
          </p:cNvPr>
          <p:cNvSpPr/>
          <p:nvPr/>
        </p:nvSpPr>
        <p:spPr>
          <a:xfrm>
            <a:off x="1532831" y="122075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mc:AlternateContent xmlns:mc="http://schemas.openxmlformats.org/markup-compatibility/2006">
        <mc:Choice xmlns:a14="http://schemas.microsoft.com/office/drawing/2010/main" Requires="a14">
          <p:sp>
            <p:nvSpPr>
              <p:cNvPr id="11" name="Rectangle 26">
                <a:extLst>
                  <a:ext uri="{FF2B5EF4-FFF2-40B4-BE49-F238E27FC236}">
                    <a16:creationId xmlns:a16="http://schemas.microsoft.com/office/drawing/2014/main" xmlns="" id="{7333FBA8-87E1-4110-A516-EA9615A2CAB9}"/>
                  </a:ext>
                </a:extLst>
              </p:cNvPr>
              <p:cNvSpPr/>
              <p:nvPr/>
            </p:nvSpPr>
            <p:spPr>
              <a:xfrm>
                <a:off x="2157521" y="1187085"/>
                <a:ext cx="9528438" cy="2373446"/>
              </a:xfrm>
              <a:prstGeom prst="rect">
                <a:avLst/>
              </a:prstGeom>
            </p:spPr>
            <p:txBody>
              <a:bodyPr wrap="square" lIns="96430" tIns="48216" rIns="96430" bIns="48216">
                <a:spAutoFit/>
              </a:bodyPr>
              <a:lstStyle/>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2.</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初始种群：本文中我们先利用经典的近似算法</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改良圈算法求得一个较好的初始种群。即对于初始圈</a:t>
                </a:r>
                <a14:m>
                  <m:oMath xmlns:m="http://schemas.openxmlformats.org/officeDocument/2006/math">
                    <m:r>
                      <m:rPr>
                        <m:sty m:val="p"/>
                      </m:rP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C</m:t>
                    </m:r>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m:t>
                    </m:r>
                    <m:sSub>
                      <m:sSubPr>
                        <m:ctrlPr>
                          <a:rPr lang="en-US" altLang="zh-CN" sz="2000" b="0" i="1" dirty="0" smtClean="0">
                            <a:solidFill>
                              <a:schemeClr val="accent1">
                                <a:lumMod val="75000"/>
                              </a:schemeClr>
                            </a:solidFill>
                            <a:latin typeface="Cambria Math" charset="0"/>
                            <a:ea typeface="黑体" panose="02010609060101010101" pitchFamily="49" charset="-122"/>
                            <a:cs typeface="+mn-ea"/>
                          </a:rPr>
                        </m:ctrlPr>
                      </m:sSubPr>
                      <m:e>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1</m:t>
                        </m:r>
                      </m:sub>
                    </m:sSub>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m:t>
                    </m:r>
                    <m:sSub>
                      <m:sSubPr>
                        <m:ctrlPr>
                          <a:rPr lang="en-US" altLang="zh-CN" sz="2000" b="0" i="1" dirty="0" smtClean="0">
                            <a:solidFill>
                              <a:schemeClr val="accent1">
                                <a:lumMod val="75000"/>
                              </a:schemeClr>
                            </a:solidFill>
                            <a:latin typeface="Cambria Math" charset="0"/>
                            <a:ea typeface="黑体" panose="02010609060101010101" pitchFamily="49" charset="-122"/>
                            <a:cs typeface="+mn-ea"/>
                          </a:rPr>
                        </m:ctrlPr>
                      </m:sSubPr>
                      <m:e>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𝑢</m:t>
                        </m:r>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−1</m:t>
                        </m:r>
                      </m:sub>
                    </m:sSub>
                    <m:sSub>
                      <m:sSubPr>
                        <m:ctrlPr>
                          <a:rPr lang="en-US" altLang="zh-CN" sz="2000" b="0" i="1" dirty="0" smtClean="0">
                            <a:solidFill>
                              <a:schemeClr val="accent1">
                                <a:lumMod val="75000"/>
                              </a:schemeClr>
                            </a:solidFill>
                            <a:latin typeface="Cambria Math" charset="0"/>
                            <a:ea typeface="黑体" panose="02010609060101010101" pitchFamily="49" charset="-122"/>
                            <a:cs typeface="+mn-ea"/>
                          </a:rPr>
                        </m:ctrlPr>
                      </m:sSubPr>
                      <m:e>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𝑢</m:t>
                        </m:r>
                      </m:sub>
                    </m:sSub>
                    <m:sSub>
                      <m:sSubPr>
                        <m:ctrlPr>
                          <a:rPr lang="en-US" altLang="zh-CN" sz="2000" b="0" i="1" dirty="0" smtClean="0">
                            <a:solidFill>
                              <a:schemeClr val="accent1">
                                <a:lumMod val="75000"/>
                              </a:schemeClr>
                            </a:solidFill>
                            <a:latin typeface="Cambria Math" charset="0"/>
                            <a:ea typeface="黑体" panose="02010609060101010101" pitchFamily="49" charset="-122"/>
                            <a:cs typeface="+mn-ea"/>
                          </a:rPr>
                        </m:ctrlPr>
                      </m:sSubPr>
                      <m:e>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𝑢</m:t>
                        </m:r>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+1</m:t>
                        </m:r>
                      </m:sub>
                    </m:sSub>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m:t>
                    </m:r>
                    <m:sSub>
                      <m:sSubPr>
                        <m:ctrlPr>
                          <a:rPr lang="en-US" altLang="zh-CN" sz="2000" b="0" i="1" dirty="0" smtClean="0">
                            <a:solidFill>
                              <a:schemeClr val="accent1">
                                <a:lumMod val="75000"/>
                              </a:schemeClr>
                            </a:solidFill>
                            <a:latin typeface="Cambria Math" charset="0"/>
                            <a:ea typeface="黑体" panose="02010609060101010101" pitchFamily="49" charset="-122"/>
                            <a:cs typeface="+mn-ea"/>
                          </a:rPr>
                        </m:ctrlPr>
                      </m:sSubPr>
                      <m:e>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𝑣</m:t>
                        </m:r>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−1</m:t>
                        </m:r>
                      </m:sub>
                    </m:sSub>
                    <m:sSub>
                      <m:sSubPr>
                        <m:ctrlPr>
                          <a:rPr lang="en-US" altLang="zh-CN" sz="2000" b="0" i="1" dirty="0" smtClean="0">
                            <a:solidFill>
                              <a:schemeClr val="accent1">
                                <a:lumMod val="75000"/>
                              </a:schemeClr>
                            </a:solidFill>
                            <a:latin typeface="Cambria Math" charset="0"/>
                            <a:ea typeface="黑体" panose="02010609060101010101" pitchFamily="49" charset="-122"/>
                            <a:cs typeface="+mn-ea"/>
                          </a:rPr>
                        </m:ctrlPr>
                      </m:sSubPr>
                      <m:e>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𝑣</m:t>
                        </m:r>
                      </m:sub>
                    </m:sSub>
                    <m:sSub>
                      <m:sSubPr>
                        <m:ctrlPr>
                          <a:rPr lang="en-US" altLang="zh-CN" sz="2000" b="0" i="1" dirty="0" smtClean="0">
                            <a:solidFill>
                              <a:schemeClr val="accent1">
                                <a:lumMod val="75000"/>
                              </a:schemeClr>
                            </a:solidFill>
                            <a:latin typeface="Cambria Math" charset="0"/>
                            <a:ea typeface="黑体" panose="02010609060101010101" pitchFamily="49" charset="-122"/>
                            <a:cs typeface="+mn-ea"/>
                          </a:rPr>
                        </m:ctrlPr>
                      </m:sSubPr>
                      <m:e>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𝑣</m:t>
                        </m:r>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+1</m:t>
                        </m:r>
                      </m:sub>
                    </m:sSub>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m:t>
                    </m:r>
                    <m:sSub>
                      <m:sSubPr>
                        <m:ctrlPr>
                          <a:rPr lang="en-US" altLang="zh-CN" sz="2000" b="0" i="1" dirty="0" smtClean="0">
                            <a:solidFill>
                              <a:schemeClr val="accent1">
                                <a:lumMod val="75000"/>
                              </a:schemeClr>
                            </a:solidFill>
                            <a:latin typeface="Cambria Math" charset="0"/>
                            <a:ea typeface="黑体" panose="02010609060101010101" pitchFamily="49" charset="-122"/>
                            <a:cs typeface="+mn-ea"/>
                          </a:rPr>
                        </m:ctrlPr>
                      </m:sSubPr>
                      <m:e>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102</m:t>
                        </m:r>
                      </m:sub>
                    </m:sSub>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 ,2≤</m:t>
                    </m:r>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𝑢</m:t>
                    </m:r>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m:t>
                    </m:r>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𝑣</m:t>
                    </m:r>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≤101,2≤</m:t>
                    </m:r>
                    <m:sSub>
                      <m:sSubPr>
                        <m:ctrlPr>
                          <a:rPr lang="en-US" altLang="zh-CN" sz="2000" b="0" i="1" dirty="0" smtClean="0">
                            <a:solidFill>
                              <a:schemeClr val="accent1">
                                <a:lumMod val="75000"/>
                              </a:schemeClr>
                            </a:solidFill>
                            <a:latin typeface="Cambria Math" charset="0"/>
                            <a:ea typeface="黑体" panose="02010609060101010101" pitchFamily="49" charset="-122"/>
                            <a:cs typeface="+mn-ea"/>
                          </a:rPr>
                        </m:ctrlPr>
                      </m:sSubPr>
                      <m:e>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𝑢</m:t>
                        </m:r>
                      </m:sub>
                    </m:sSub>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m:t>
                    </m:r>
                    <m:sSub>
                      <m:sSubPr>
                        <m:ctrlPr>
                          <a:rPr lang="en-US" altLang="zh-CN" sz="2000" b="0" i="1" dirty="0" smtClean="0">
                            <a:solidFill>
                              <a:schemeClr val="accent1">
                                <a:lumMod val="75000"/>
                              </a:schemeClr>
                            </a:solidFill>
                            <a:latin typeface="Cambria Math" charset="0"/>
                            <a:ea typeface="黑体" panose="02010609060101010101" pitchFamily="49" charset="-122"/>
                            <a:cs typeface="+mn-ea"/>
                          </a:rPr>
                        </m:ctrlPr>
                      </m:sSubPr>
                      <m:e>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𝑣</m:t>
                        </m:r>
                      </m:sub>
                    </m:sSub>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≤101</m:t>
                    </m:r>
                  </m:oMath>
                </a14:m>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交换</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u</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与</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v</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之间的顺序，此时新路径为：</a:t>
                </a:r>
                <a:r>
                  <a:rPr lang="en-US" altLang="zh-CN" sz="2000" dirty="0">
                    <a:solidFill>
                      <a:schemeClr val="accent1">
                        <a:lumMod val="75000"/>
                      </a:schemeClr>
                    </a:solidFill>
                    <a:ea typeface="黑体" panose="02010609060101010101" pitchFamily="49" charset="-122"/>
                    <a:cs typeface="+mn-ea"/>
                  </a:rPr>
                  <a:t> </a:t>
                </a:r>
                <a14:m>
                  <m:oMath xmlns:m="http://schemas.openxmlformats.org/officeDocument/2006/math">
                    <m:sSub>
                      <m:sSubPr>
                        <m:ctrlPr>
                          <a:rPr lang="en-US" altLang="zh-CN" sz="2000" i="1" dirty="0">
                            <a:solidFill>
                              <a:schemeClr val="accent1">
                                <a:lumMod val="75000"/>
                              </a:schemeClr>
                            </a:solidFill>
                            <a:latin typeface="Cambria Math" charset="0"/>
                            <a:ea typeface="黑体" panose="02010609060101010101" pitchFamily="49" charset="-122"/>
                            <a:cs typeface="+mn-ea"/>
                          </a:rPr>
                        </m:ctrlPr>
                      </m:sSubPr>
                      <m:e>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1</m:t>
                        </m:r>
                      </m:sub>
                    </m:sSub>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m:t>
                    </m:r>
                    <m:sSub>
                      <m:sSubPr>
                        <m:ctrlPr>
                          <a:rPr lang="en-US" altLang="zh-CN" sz="2000" i="1" dirty="0">
                            <a:solidFill>
                              <a:schemeClr val="accent1">
                                <a:lumMod val="75000"/>
                              </a:schemeClr>
                            </a:solidFill>
                            <a:latin typeface="Cambria Math" charset="0"/>
                            <a:ea typeface="黑体" panose="02010609060101010101" pitchFamily="49" charset="-122"/>
                            <a:cs typeface="+mn-ea"/>
                          </a:rPr>
                        </m:ctrlPr>
                      </m:sSubPr>
                      <m:e>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𝑢</m:t>
                        </m:r>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−1</m:t>
                        </m:r>
                      </m:sub>
                    </m:sSub>
                    <m:sSub>
                      <m:sSubPr>
                        <m:ctrlPr>
                          <a:rPr lang="en-US" altLang="zh-CN" sz="2000" i="1" dirty="0">
                            <a:solidFill>
                              <a:schemeClr val="accent1">
                                <a:lumMod val="75000"/>
                              </a:schemeClr>
                            </a:solidFill>
                            <a:latin typeface="Cambria Math" charset="0"/>
                            <a:ea typeface="黑体" panose="02010609060101010101" pitchFamily="49" charset="-122"/>
                            <a:cs typeface="+mn-ea"/>
                          </a:rPr>
                        </m:ctrlPr>
                      </m:sSubPr>
                      <m:e>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𝜋</m:t>
                        </m:r>
                      </m:e>
                      <m:sub>
                        <m:r>
                          <m:rPr>
                            <m:sty m:val="p"/>
                          </m:rPr>
                          <a:rPr lang="en-US" altLang="zh-CN" sz="2000" i="1" dirty="0" smtClean="0">
                            <a:solidFill>
                              <a:schemeClr val="accent1">
                                <a:lumMod val="75000"/>
                              </a:schemeClr>
                            </a:solidFill>
                            <a:latin typeface="Cambria Math" panose="02040503050406030204" pitchFamily="18" charset="0"/>
                            <a:ea typeface="黑体" panose="02010609060101010101" pitchFamily="49" charset="-122"/>
                            <a:cs typeface="+mn-ea"/>
                          </a:rPr>
                          <m:t>v</m:t>
                        </m:r>
                      </m:sub>
                    </m:sSub>
                    <m:sSub>
                      <m:sSubPr>
                        <m:ctrlPr>
                          <a:rPr lang="en-US" altLang="zh-CN" sz="2000" i="1" dirty="0">
                            <a:solidFill>
                              <a:schemeClr val="accent1">
                                <a:lumMod val="75000"/>
                              </a:schemeClr>
                            </a:solidFill>
                            <a:latin typeface="Cambria Math" charset="0"/>
                            <a:ea typeface="黑体" panose="02010609060101010101" pitchFamily="49" charset="-122"/>
                            <a:cs typeface="+mn-ea"/>
                          </a:rPr>
                        </m:ctrlPr>
                      </m:sSubPr>
                      <m:e>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𝑢</m:t>
                        </m:r>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+1</m:t>
                        </m:r>
                      </m:sub>
                    </m:sSub>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m:t>
                    </m:r>
                    <m:sSub>
                      <m:sSubPr>
                        <m:ctrlPr>
                          <a:rPr lang="en-US" altLang="zh-CN" sz="2000" i="1" dirty="0">
                            <a:solidFill>
                              <a:schemeClr val="accent1">
                                <a:lumMod val="75000"/>
                              </a:schemeClr>
                            </a:solidFill>
                            <a:latin typeface="Cambria Math" charset="0"/>
                            <a:ea typeface="黑体" panose="02010609060101010101" pitchFamily="49" charset="-122"/>
                            <a:cs typeface="+mn-ea"/>
                          </a:rPr>
                        </m:ctrlPr>
                      </m:sSubPr>
                      <m:e>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𝑣</m:t>
                        </m:r>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−1</m:t>
                        </m:r>
                      </m:sub>
                    </m:sSub>
                    <m:sSub>
                      <m:sSubPr>
                        <m:ctrlPr>
                          <a:rPr lang="en-US" altLang="zh-CN" sz="2000" i="1" dirty="0">
                            <a:solidFill>
                              <a:schemeClr val="accent1">
                                <a:lumMod val="75000"/>
                              </a:schemeClr>
                            </a:solidFill>
                            <a:latin typeface="Cambria Math" charset="0"/>
                            <a:ea typeface="黑体" panose="02010609060101010101" pitchFamily="49" charset="-122"/>
                            <a:cs typeface="+mn-ea"/>
                          </a:rPr>
                        </m:ctrlPr>
                      </m:sSubPr>
                      <m:e>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𝑢</m:t>
                        </m:r>
                      </m:sub>
                    </m:sSub>
                    <m:sSub>
                      <m:sSubPr>
                        <m:ctrlPr>
                          <a:rPr lang="en-US" altLang="zh-CN" sz="2000" i="1" dirty="0">
                            <a:solidFill>
                              <a:schemeClr val="accent1">
                                <a:lumMod val="75000"/>
                              </a:schemeClr>
                            </a:solidFill>
                            <a:latin typeface="Cambria Math" charset="0"/>
                            <a:ea typeface="黑体" panose="02010609060101010101" pitchFamily="49" charset="-122"/>
                            <a:cs typeface="+mn-ea"/>
                          </a:rPr>
                        </m:ctrlPr>
                      </m:sSubPr>
                      <m:e>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𝑣</m:t>
                        </m:r>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+1</m:t>
                        </m:r>
                      </m:sub>
                    </m:sSub>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m:t>
                    </m:r>
                    <m:sSub>
                      <m:sSubPr>
                        <m:ctrlPr>
                          <a:rPr lang="en-US" altLang="zh-CN" sz="2000" i="1" dirty="0">
                            <a:solidFill>
                              <a:schemeClr val="accent1">
                                <a:lumMod val="75000"/>
                              </a:schemeClr>
                            </a:solidFill>
                            <a:latin typeface="Cambria Math" charset="0"/>
                            <a:ea typeface="黑体" panose="02010609060101010101" pitchFamily="49" charset="-122"/>
                            <a:cs typeface="+mn-ea"/>
                          </a:rPr>
                        </m:ctrlPr>
                      </m:sSubPr>
                      <m:e>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102</m:t>
                        </m:r>
                      </m:sub>
                    </m:sSub>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 </m:t>
                    </m:r>
                  </m:oMath>
                </a14:m>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记</a:t>
                </a:r>
                <a14:m>
                  <m:oMath xmlns:m="http://schemas.openxmlformats.org/officeDocument/2006/math">
                    <m:r>
                      <m:rPr>
                        <m:sty m:val="p"/>
                      </m:rPr>
                      <a:rPr lang="en-US" altLang="zh-CN" sz="2000" b="0" i="0" smtClean="0">
                        <a:solidFill>
                          <a:schemeClr val="accent1">
                            <a:lumMod val="75000"/>
                          </a:schemeClr>
                        </a:solidFill>
                        <a:latin typeface="Cambria Math" panose="02040503050406030204" pitchFamily="18" charset="0"/>
                        <a:ea typeface="黑体" panose="02010609060101010101" pitchFamily="49" charset="-122"/>
                        <a:cs typeface="+mn-ea"/>
                      </a:rPr>
                      <m:t>Δ</m:t>
                    </m:r>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𝑓</m:t>
                    </m:r>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m:t>
                    </m:r>
                    <m:d>
                      <m:dPr>
                        <m:ctrlPr>
                          <a:rPr lang="en-US" altLang="zh-CN" sz="2000" b="0" i="1" smtClean="0">
                            <a:solidFill>
                              <a:schemeClr val="accent1">
                                <a:lumMod val="75000"/>
                              </a:schemeClr>
                            </a:solidFill>
                            <a:latin typeface="Cambria Math" charset="0"/>
                            <a:ea typeface="黑体" panose="02010609060101010101" pitchFamily="49" charset="-122"/>
                            <a:cs typeface="+mn-ea"/>
                          </a:rPr>
                        </m:ctrlPr>
                      </m:dPr>
                      <m:e>
                        <m:sSub>
                          <m:sSubPr>
                            <m:ctrlPr>
                              <a:rPr lang="en-US" altLang="zh-CN" sz="2000" b="0" i="1" smtClean="0">
                                <a:solidFill>
                                  <a:schemeClr val="accent1">
                                    <a:lumMod val="75000"/>
                                  </a:schemeClr>
                                </a:solidFill>
                                <a:latin typeface="Cambria Math" charset="0"/>
                                <a:ea typeface="黑体" panose="02010609060101010101" pitchFamily="49" charset="-122"/>
                                <a:cs typeface="+mn-ea"/>
                              </a:rPr>
                            </m:ctrlPr>
                          </m:sSubPr>
                          <m:e>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𝑑</m:t>
                            </m:r>
                          </m:e>
                          <m:sub>
                            <m:sSub>
                              <m:sSubPr>
                                <m:ctrlPr>
                                  <a:rPr lang="en-US" altLang="zh-CN" sz="2000" b="0" i="1" smtClean="0">
                                    <a:solidFill>
                                      <a:schemeClr val="accent1">
                                        <a:lumMod val="75000"/>
                                      </a:schemeClr>
                                    </a:solidFill>
                                    <a:latin typeface="Cambria Math" charset="0"/>
                                    <a:ea typeface="黑体" panose="02010609060101010101" pitchFamily="49" charset="-122"/>
                                    <a:cs typeface="+mn-ea"/>
                                  </a:rPr>
                                </m:ctrlPr>
                              </m:sSubPr>
                              <m:e>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𝑢</m:t>
                                </m:r>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−1</m:t>
                                </m:r>
                              </m:sub>
                            </m:sSub>
                            <m:sSub>
                              <m:sSubPr>
                                <m:ctrlPr>
                                  <a:rPr lang="en-US" altLang="zh-CN" sz="2000" b="0" i="1" smtClean="0">
                                    <a:solidFill>
                                      <a:schemeClr val="accent1">
                                        <a:lumMod val="75000"/>
                                      </a:schemeClr>
                                    </a:solidFill>
                                    <a:latin typeface="Cambria Math" charset="0"/>
                                    <a:ea typeface="黑体" panose="02010609060101010101" pitchFamily="49" charset="-122"/>
                                    <a:cs typeface="+mn-ea"/>
                                  </a:rPr>
                                </m:ctrlPr>
                              </m:sSubPr>
                              <m:e>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𝑣</m:t>
                                </m:r>
                              </m:sub>
                            </m:sSub>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 </m:t>
                            </m:r>
                          </m:sub>
                        </m:sSub>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m:t>
                        </m:r>
                        <m:sSub>
                          <m:sSubPr>
                            <m:ctrlPr>
                              <a:rPr lang="en-US" altLang="zh-CN" sz="2000" i="1">
                                <a:solidFill>
                                  <a:schemeClr val="accent1">
                                    <a:lumMod val="75000"/>
                                  </a:schemeClr>
                                </a:solidFill>
                                <a:latin typeface="Cambria Math" charset="0"/>
                                <a:ea typeface="黑体" panose="02010609060101010101" pitchFamily="49" charset="-122"/>
                                <a:cs typeface="+mn-ea"/>
                              </a:rPr>
                            </m:ctrlPr>
                          </m:sSubPr>
                          <m:e>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𝑑</m:t>
                            </m:r>
                          </m:e>
                          <m:sub>
                            <m:sSub>
                              <m:sSubPr>
                                <m:ctrlPr>
                                  <a:rPr lang="en-US" altLang="zh-CN" sz="2000" i="1">
                                    <a:solidFill>
                                      <a:schemeClr val="accent1">
                                        <a:lumMod val="75000"/>
                                      </a:schemeClr>
                                    </a:solidFill>
                                    <a:latin typeface="Cambria Math" charset="0"/>
                                    <a:ea typeface="黑体" panose="02010609060101010101" pitchFamily="49" charset="-122"/>
                                    <a:cs typeface="+mn-ea"/>
                                  </a:rPr>
                                </m:ctrlPr>
                              </m:sSubPr>
                              <m:e>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𝑣</m:t>
                                </m:r>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−1</m:t>
                                </m:r>
                              </m:sub>
                            </m:sSub>
                            <m:sSub>
                              <m:sSubPr>
                                <m:ctrlPr>
                                  <a:rPr lang="en-US" altLang="zh-CN" sz="2000" i="1">
                                    <a:solidFill>
                                      <a:schemeClr val="accent1">
                                        <a:lumMod val="75000"/>
                                      </a:schemeClr>
                                    </a:solidFill>
                                    <a:latin typeface="Cambria Math" charset="0"/>
                                    <a:ea typeface="黑体" panose="02010609060101010101" pitchFamily="49" charset="-122"/>
                                    <a:cs typeface="+mn-ea"/>
                                  </a:rPr>
                                </m:ctrlPr>
                              </m:sSubPr>
                              <m:e>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𝑢</m:t>
                                </m:r>
                              </m:sub>
                            </m:sSub>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 </m:t>
                            </m:r>
                          </m:sub>
                        </m:sSub>
                      </m:e>
                    </m:d>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m:t>
                    </m:r>
                    <m:d>
                      <m:dPr>
                        <m:ctrlPr>
                          <a:rPr lang="en-US" altLang="zh-CN" sz="2000" i="1">
                            <a:solidFill>
                              <a:schemeClr val="accent1">
                                <a:lumMod val="75000"/>
                              </a:schemeClr>
                            </a:solidFill>
                            <a:latin typeface="Cambria Math" charset="0"/>
                            <a:ea typeface="黑体" panose="02010609060101010101" pitchFamily="49" charset="-122"/>
                            <a:cs typeface="+mn-ea"/>
                          </a:rPr>
                        </m:ctrlPr>
                      </m:dPr>
                      <m:e>
                        <m:sSub>
                          <m:sSubPr>
                            <m:ctrlPr>
                              <a:rPr lang="en-US" altLang="zh-CN" sz="2000" i="1">
                                <a:solidFill>
                                  <a:schemeClr val="accent1">
                                    <a:lumMod val="75000"/>
                                  </a:schemeClr>
                                </a:solidFill>
                                <a:latin typeface="Cambria Math" charset="0"/>
                                <a:ea typeface="黑体" panose="02010609060101010101" pitchFamily="49" charset="-122"/>
                                <a:cs typeface="+mn-ea"/>
                              </a:rPr>
                            </m:ctrlPr>
                          </m:sSubPr>
                          <m:e>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𝑑</m:t>
                            </m:r>
                          </m:e>
                          <m:sub>
                            <m:sSub>
                              <m:sSubPr>
                                <m:ctrlPr>
                                  <a:rPr lang="en-US" altLang="zh-CN" sz="2000" i="1">
                                    <a:solidFill>
                                      <a:schemeClr val="accent1">
                                        <a:lumMod val="75000"/>
                                      </a:schemeClr>
                                    </a:solidFill>
                                    <a:latin typeface="Cambria Math" charset="0"/>
                                    <a:ea typeface="黑体" panose="02010609060101010101" pitchFamily="49" charset="-122"/>
                                    <a:cs typeface="+mn-ea"/>
                                  </a:rPr>
                                </m:ctrlPr>
                              </m:sSubPr>
                              <m:e>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𝑢</m:t>
                                </m:r>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−1</m:t>
                                </m:r>
                              </m:sub>
                            </m:sSub>
                            <m:sSub>
                              <m:sSubPr>
                                <m:ctrlPr>
                                  <a:rPr lang="en-US" altLang="zh-CN" sz="2000" i="1">
                                    <a:solidFill>
                                      <a:schemeClr val="accent1">
                                        <a:lumMod val="75000"/>
                                      </a:schemeClr>
                                    </a:solidFill>
                                    <a:latin typeface="Cambria Math" charset="0"/>
                                    <a:ea typeface="黑体" panose="02010609060101010101" pitchFamily="49" charset="-122"/>
                                    <a:cs typeface="+mn-ea"/>
                                  </a:rPr>
                                </m:ctrlPr>
                              </m:sSubPr>
                              <m:e>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𝑢</m:t>
                                </m:r>
                              </m:sub>
                            </m:sSub>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 </m:t>
                            </m:r>
                          </m:sub>
                        </m:sSub>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m:t>
                        </m:r>
                        <m:sSub>
                          <m:sSubPr>
                            <m:ctrlPr>
                              <a:rPr lang="en-US" altLang="zh-CN" sz="2000" i="1">
                                <a:solidFill>
                                  <a:schemeClr val="accent1">
                                    <a:lumMod val="75000"/>
                                  </a:schemeClr>
                                </a:solidFill>
                                <a:latin typeface="Cambria Math" charset="0"/>
                                <a:ea typeface="黑体" panose="02010609060101010101" pitchFamily="49" charset="-122"/>
                                <a:cs typeface="+mn-ea"/>
                              </a:rPr>
                            </m:ctrlPr>
                          </m:sSubPr>
                          <m:e>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𝑑</m:t>
                            </m:r>
                          </m:e>
                          <m:sub>
                            <m:sSub>
                              <m:sSubPr>
                                <m:ctrlPr>
                                  <a:rPr lang="en-US" altLang="zh-CN" sz="2000" i="1">
                                    <a:solidFill>
                                      <a:schemeClr val="accent1">
                                        <a:lumMod val="75000"/>
                                      </a:schemeClr>
                                    </a:solidFill>
                                    <a:latin typeface="Cambria Math" charset="0"/>
                                    <a:ea typeface="黑体" panose="02010609060101010101" pitchFamily="49" charset="-122"/>
                                    <a:cs typeface="+mn-ea"/>
                                  </a:rPr>
                                </m:ctrlPr>
                              </m:sSubPr>
                              <m:e>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𝑣</m:t>
                                </m:r>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−1</m:t>
                                </m:r>
                              </m:sub>
                            </m:sSub>
                            <m:sSub>
                              <m:sSubPr>
                                <m:ctrlPr>
                                  <a:rPr lang="en-US" altLang="zh-CN" sz="2000" i="1">
                                    <a:solidFill>
                                      <a:schemeClr val="accent1">
                                        <a:lumMod val="75000"/>
                                      </a:schemeClr>
                                    </a:solidFill>
                                    <a:latin typeface="Cambria Math" charset="0"/>
                                    <a:ea typeface="黑体" panose="02010609060101010101" pitchFamily="49" charset="-122"/>
                                    <a:cs typeface="+mn-ea"/>
                                  </a:rPr>
                                </m:ctrlPr>
                              </m:sSubPr>
                              <m:e>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𝑣</m:t>
                                </m:r>
                              </m:sub>
                            </m:sSub>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 </m:t>
                            </m:r>
                          </m:sub>
                        </m:sSub>
                      </m:e>
                    </m:d>
                    <m:r>
                      <a:rPr lang="zh-CN" altLang="en-US" sz="2000" i="1">
                        <a:solidFill>
                          <a:schemeClr val="accent1">
                            <a:lumMod val="75000"/>
                          </a:schemeClr>
                        </a:solidFill>
                        <a:latin typeface="Cambria Math" panose="02040503050406030204" pitchFamily="18" charset="0"/>
                        <a:ea typeface="黑体" panose="02010609060101010101" pitchFamily="49" charset="-122"/>
                        <a:cs typeface="+mn-ea"/>
                      </a:rPr>
                      <m:t>，</m:t>
                    </m:r>
                  </m:oMath>
                </a14:m>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如果</a:t>
                </a:r>
                <a14:m>
                  <m:oMath xmlns:m="http://schemas.openxmlformats.org/officeDocument/2006/math">
                    <m:r>
                      <m:rPr>
                        <m:sty m:val="p"/>
                      </m:rPr>
                      <a:rPr lang="en-US" altLang="zh-CN" sz="2000">
                        <a:solidFill>
                          <a:schemeClr val="accent1">
                            <a:lumMod val="75000"/>
                          </a:schemeClr>
                        </a:solidFill>
                        <a:latin typeface="Cambria Math" panose="02040503050406030204" pitchFamily="18" charset="0"/>
                        <a:ea typeface="黑体" panose="02010609060101010101" pitchFamily="49" charset="-122"/>
                        <a:cs typeface="+mn-ea"/>
                      </a:rPr>
                      <m:t>Δ</m:t>
                    </m:r>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𝑓</m:t>
                    </m:r>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&lt;0</m:t>
                    </m:r>
                  </m:oMath>
                </a14:m>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 </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，那么用新的路径代替旧的路径，直到不能修改为止。</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mc:Choice>
        <mc:Fallback>
          <p:sp>
            <p:nvSpPr>
              <p:cNvPr id="11" name="Rectangle 26">
                <a:extLst>
                  <a:ext uri="{FF2B5EF4-FFF2-40B4-BE49-F238E27FC236}">
                    <a16:creationId xmlns:a16="http://schemas.microsoft.com/office/drawing/2014/main" xmlns:a14="http://schemas.microsoft.com/office/drawing/2010/main" xmlns="" id="{7333FBA8-87E1-4110-A516-EA9615A2CAB9}"/>
                  </a:ext>
                </a:extLst>
              </p:cNvPr>
              <p:cNvSpPr>
                <a:spLocks noRot="1" noChangeAspect="1" noMove="1" noResize="1" noEditPoints="1" noAdjustHandles="1" noChangeArrowheads="1" noChangeShapeType="1" noTextEdit="1"/>
              </p:cNvSpPr>
              <p:nvPr/>
            </p:nvSpPr>
            <p:spPr>
              <a:xfrm>
                <a:off x="2157521" y="1187085"/>
                <a:ext cx="9528438" cy="2373446"/>
              </a:xfrm>
              <a:prstGeom prst="rect">
                <a:avLst/>
              </a:prstGeom>
              <a:blipFill rotWithShape="0">
                <a:blip r:embed="rId3"/>
                <a:stretch>
                  <a:fillRect l="-640" t="-771" b="-1542"/>
                </a:stretch>
              </a:blipFill>
            </p:spPr>
            <p:txBody>
              <a:bodyPr/>
              <a:lstStyle/>
              <a:p>
                <a:r>
                  <a:rPr lang="zh-CN" altLang="en-US">
                    <a:noFill/>
                  </a:rPr>
                  <a:t> </a:t>
                </a:r>
              </a:p>
            </p:txBody>
          </p:sp>
        </mc:Fallback>
      </mc:AlternateContent>
      <p:sp>
        <p:nvSpPr>
          <p:cNvPr id="14" name="Pentagon 33">
            <a:extLst>
              <a:ext uri="{FF2B5EF4-FFF2-40B4-BE49-F238E27FC236}">
                <a16:creationId xmlns:a16="http://schemas.microsoft.com/office/drawing/2014/main" xmlns="" id="{518CD766-568E-4B54-A172-9261F434C11F}"/>
              </a:ext>
            </a:extLst>
          </p:cNvPr>
          <p:cNvSpPr/>
          <p:nvPr/>
        </p:nvSpPr>
        <p:spPr>
          <a:xfrm>
            <a:off x="1540558" y="4520849"/>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5" name="Rectangle 26">
            <a:extLst>
              <a:ext uri="{FF2B5EF4-FFF2-40B4-BE49-F238E27FC236}">
                <a16:creationId xmlns:a16="http://schemas.microsoft.com/office/drawing/2014/main" xmlns="" id="{1AC04D9E-BC3A-4BAB-AC7C-6024E743B4E3}"/>
              </a:ext>
            </a:extLst>
          </p:cNvPr>
          <p:cNvSpPr/>
          <p:nvPr/>
        </p:nvSpPr>
        <p:spPr>
          <a:xfrm>
            <a:off x="2252911" y="4509169"/>
            <a:ext cx="9433048" cy="836037"/>
          </a:xfrm>
          <a:prstGeom prst="rect">
            <a:avLst/>
          </a:prstGeom>
        </p:spPr>
        <p:txBody>
          <a:bodyPr wrap="square" lIns="96430" tIns="48216" rIns="96430" bIns="48216">
            <a:spAutoFit/>
          </a:bodyPr>
          <a:lstStyle/>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3.</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目标函数：目标函数为侦察所有目标的路径长度，适应度函数就取为目标函数。我们要求</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pic>
        <p:nvPicPr>
          <p:cNvPr id="2" name="图片 1">
            <a:extLst>
              <a:ext uri="{FF2B5EF4-FFF2-40B4-BE49-F238E27FC236}">
                <a16:creationId xmlns:a16="http://schemas.microsoft.com/office/drawing/2014/main" xmlns="" id="{4535C715-1545-4CD9-8F60-A66B84A89035}"/>
              </a:ext>
            </a:extLst>
          </p:cNvPr>
          <p:cNvPicPr>
            <a:picLocks noChangeAspect="1"/>
          </p:cNvPicPr>
          <p:nvPr/>
        </p:nvPicPr>
        <p:blipFill rotWithShape="1">
          <a:blip r:embed="rId4"/>
          <a:srcRect t="1" b="15339"/>
          <a:stretch/>
        </p:blipFill>
        <p:spPr>
          <a:xfrm>
            <a:off x="2324919" y="5345649"/>
            <a:ext cx="3495675" cy="669306"/>
          </a:xfrm>
          <a:prstGeom prst="rect">
            <a:avLst/>
          </a:prstGeom>
        </p:spPr>
      </p:pic>
    </p:spTree>
    <p:extLst>
      <p:ext uri="{BB962C8B-B14F-4D97-AF65-F5344CB8AC3E}">
        <p14:creationId xmlns:p14="http://schemas.microsoft.com/office/powerpoint/2010/main" val="204476540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xmlns="" id="{B74A6A5B-7265-6746-8EDC-9B3CDE187409}"/>
              </a:ext>
            </a:extLst>
          </p:cNvPr>
          <p:cNvGrpSpPr/>
          <p:nvPr/>
        </p:nvGrpSpPr>
        <p:grpSpPr>
          <a:xfrm>
            <a:off x="596727" y="472248"/>
            <a:ext cx="5409245" cy="523220"/>
            <a:chOff x="-4764" y="99435"/>
            <a:chExt cx="5409245" cy="523220"/>
          </a:xfrm>
        </p:grpSpPr>
        <p:sp>
          <p:nvSpPr>
            <p:cNvPr id="33" name="文本框 32">
              <a:extLst>
                <a:ext uri="{FF2B5EF4-FFF2-40B4-BE49-F238E27FC236}">
                  <a16:creationId xmlns:a16="http://schemas.microsoft.com/office/drawing/2014/main" xmlns="" id="{DEE02059-6358-F94E-A16E-168FF82FB428}"/>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遗传算法</a:t>
              </a:r>
            </a:p>
          </p:txBody>
        </p:sp>
        <p:grpSp>
          <p:nvGrpSpPr>
            <p:cNvPr id="34" name="组合 33">
              <a:extLst>
                <a:ext uri="{FF2B5EF4-FFF2-40B4-BE49-F238E27FC236}">
                  <a16:creationId xmlns:a16="http://schemas.microsoft.com/office/drawing/2014/main" xmlns="" id="{3323A2BB-49C0-4747-9088-C4FFAA4FC1BE}"/>
                </a:ext>
              </a:extLst>
            </p:cNvPr>
            <p:cNvGrpSpPr/>
            <p:nvPr/>
          </p:nvGrpSpPr>
          <p:grpSpPr>
            <a:xfrm>
              <a:off x="-4764" y="142875"/>
              <a:ext cx="565783" cy="436341"/>
              <a:chOff x="-4764" y="142875"/>
              <a:chExt cx="565783" cy="436341"/>
            </a:xfrm>
          </p:grpSpPr>
          <p:sp>
            <p:nvSpPr>
              <p:cNvPr id="35" name="矩形 34">
                <a:extLst>
                  <a:ext uri="{FF2B5EF4-FFF2-40B4-BE49-F238E27FC236}">
                    <a16:creationId xmlns:a16="http://schemas.microsoft.com/office/drawing/2014/main" xmlns=""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xmlns=""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13" name="Rectangle 26">
            <a:extLst>
              <a:ext uri="{FF2B5EF4-FFF2-40B4-BE49-F238E27FC236}">
                <a16:creationId xmlns:a16="http://schemas.microsoft.com/office/drawing/2014/main" xmlns="" id="{686EAADD-BBB5-4A75-B059-48233FDE1EDA}"/>
              </a:ext>
            </a:extLst>
          </p:cNvPr>
          <p:cNvSpPr/>
          <p:nvPr/>
        </p:nvSpPr>
        <p:spPr>
          <a:xfrm>
            <a:off x="2161125" y="1352011"/>
            <a:ext cx="8084674" cy="417654"/>
          </a:xfrm>
          <a:prstGeom prst="rect">
            <a:avLst/>
          </a:prstGeom>
        </p:spPr>
        <p:txBody>
          <a:bodyPr wrap="square" lIns="96430" tIns="48216" rIns="96430" bIns="48216">
            <a:spAutoFit/>
          </a:bodyPr>
          <a:lstStyle/>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0" name="Pentagon 33">
            <a:extLst>
              <a:ext uri="{FF2B5EF4-FFF2-40B4-BE49-F238E27FC236}">
                <a16:creationId xmlns:a16="http://schemas.microsoft.com/office/drawing/2014/main" xmlns="" id="{9EF8DAF3-942D-4378-A07C-73055D9FE522}"/>
              </a:ext>
            </a:extLst>
          </p:cNvPr>
          <p:cNvSpPr/>
          <p:nvPr/>
        </p:nvSpPr>
        <p:spPr>
          <a:xfrm>
            <a:off x="1532831" y="122075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mc:AlternateContent xmlns:mc="http://schemas.openxmlformats.org/markup-compatibility/2006">
        <mc:Choice xmlns:a14="http://schemas.microsoft.com/office/drawing/2010/main" Requires="a14">
          <p:sp>
            <p:nvSpPr>
              <p:cNvPr id="11" name="Rectangle 26">
                <a:extLst>
                  <a:ext uri="{FF2B5EF4-FFF2-40B4-BE49-F238E27FC236}">
                    <a16:creationId xmlns:a16="http://schemas.microsoft.com/office/drawing/2014/main" xmlns="" id="{7333FBA8-87E1-4110-A516-EA9615A2CAB9}"/>
                  </a:ext>
                </a:extLst>
              </p:cNvPr>
              <p:cNvSpPr/>
              <p:nvPr/>
            </p:nvSpPr>
            <p:spPr>
              <a:xfrm>
                <a:off x="2157521" y="1187085"/>
                <a:ext cx="9888478" cy="4898688"/>
              </a:xfrm>
              <a:prstGeom prst="rect">
                <a:avLst/>
              </a:prstGeom>
            </p:spPr>
            <p:txBody>
              <a:bodyPr wrap="square" lIns="96430" tIns="48216" rIns="96430" bIns="48216">
                <a:spAutoFit/>
              </a:bodyPr>
              <a:lstStyle/>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4.</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交叉操作：交叉操作采用单点交叉。即对于选定的两个父代个体</a:t>
                </a:r>
                <a14:m>
                  <m:oMath xmlns:m="http://schemas.openxmlformats.org/officeDocument/2006/math">
                    <m:sSub>
                      <m:sSubPr>
                        <m:ctrlPr>
                          <a:rPr lang="en-US" altLang="zh-CN" sz="2000" i="1" dirty="0">
                            <a:solidFill>
                              <a:schemeClr val="accent1">
                                <a:lumMod val="75000"/>
                              </a:schemeClr>
                            </a:solidFill>
                            <a:latin typeface="Cambria Math" charset="0"/>
                            <a:ea typeface="黑体" panose="02010609060101010101" pitchFamily="49" charset="-122"/>
                            <a:cs typeface="+mn-ea"/>
                          </a:rPr>
                        </m:ctrlPr>
                      </m:sSubPr>
                      <m:e>
                        <m:r>
                          <m:rPr>
                            <m:sty m:val="p"/>
                          </m:rP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f</m:t>
                        </m:r>
                      </m:e>
                      <m:sub>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1</m:t>
                        </m:r>
                      </m:sub>
                    </m:sSub>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m:t>
                    </m:r>
                    <m:sSub>
                      <m:sSubPr>
                        <m:ctrlPr>
                          <a:rPr lang="en-US" altLang="zh-CN" sz="2000" b="0" i="1" dirty="0" smtClean="0">
                            <a:solidFill>
                              <a:schemeClr val="accent1">
                                <a:lumMod val="75000"/>
                              </a:schemeClr>
                            </a:solidFill>
                            <a:latin typeface="Cambria Math" charset="0"/>
                            <a:ea typeface="黑体" panose="02010609060101010101" pitchFamily="49" charset="-122"/>
                            <a:cs typeface="+mn-ea"/>
                          </a:rPr>
                        </m:ctrlPr>
                      </m:sSubPr>
                      <m:e>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𝜔</m:t>
                        </m:r>
                      </m:e>
                      <m:sub>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1</m:t>
                        </m:r>
                      </m:sub>
                    </m:sSub>
                    <m:sSub>
                      <m:sSubPr>
                        <m:ctrlPr>
                          <a:rPr lang="en-US" altLang="zh-CN" sz="2000" b="0" i="1" dirty="0" smtClean="0">
                            <a:solidFill>
                              <a:schemeClr val="accent1">
                                <a:lumMod val="75000"/>
                              </a:schemeClr>
                            </a:solidFill>
                            <a:latin typeface="Cambria Math" charset="0"/>
                            <a:ea typeface="黑体" panose="02010609060101010101" pitchFamily="49" charset="-122"/>
                            <a:cs typeface="+mn-ea"/>
                          </a:rPr>
                        </m:ctrlPr>
                      </m:sSubPr>
                      <m:e>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𝜔</m:t>
                        </m:r>
                      </m:e>
                      <m:sub>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2</m:t>
                        </m:r>
                      </m:sub>
                    </m:sSub>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m:t>
                    </m:r>
                    <m:sSub>
                      <m:sSubPr>
                        <m:ctrlPr>
                          <a:rPr lang="en-US" altLang="zh-CN" sz="2000" b="0" i="1" dirty="0" smtClean="0">
                            <a:solidFill>
                              <a:schemeClr val="accent1">
                                <a:lumMod val="75000"/>
                              </a:schemeClr>
                            </a:solidFill>
                            <a:latin typeface="Cambria Math" charset="0"/>
                            <a:ea typeface="黑体" panose="02010609060101010101" pitchFamily="49" charset="-122"/>
                            <a:cs typeface="+mn-ea"/>
                          </a:rPr>
                        </m:ctrlPr>
                      </m:sSubPr>
                      <m:e>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𝜔</m:t>
                        </m:r>
                      </m:e>
                      <m:sub>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102</m:t>
                        </m:r>
                      </m:sub>
                    </m:sSub>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m:t>
                    </m:r>
                    <m:sSub>
                      <m:sSubPr>
                        <m:ctrlPr>
                          <a:rPr lang="en-US" altLang="zh-CN" sz="2000" b="0" i="1" dirty="0" smtClean="0">
                            <a:solidFill>
                              <a:schemeClr val="accent1">
                                <a:lumMod val="75000"/>
                              </a:schemeClr>
                            </a:solidFill>
                            <a:latin typeface="Cambria Math" charset="0"/>
                            <a:ea typeface="黑体" panose="02010609060101010101" pitchFamily="49" charset="-122"/>
                            <a:cs typeface="+mn-ea"/>
                          </a:rPr>
                        </m:ctrlPr>
                      </m:sSubPr>
                      <m:e>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𝑓</m:t>
                        </m:r>
                      </m:e>
                      <m:sub>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2</m:t>
                        </m:r>
                      </m:sub>
                    </m:sSub>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m:t>
                    </m:r>
                    <m:sSubSup>
                      <m:sSubSupPr>
                        <m:ctrlPr>
                          <a:rPr lang="en-US" altLang="zh-CN" sz="2000" b="0" i="1" dirty="0" smtClean="0">
                            <a:solidFill>
                              <a:schemeClr val="accent1">
                                <a:lumMod val="75000"/>
                              </a:schemeClr>
                            </a:solidFill>
                            <a:latin typeface="Cambria Math" charset="0"/>
                            <a:ea typeface="黑体" panose="02010609060101010101" pitchFamily="49" charset="-122"/>
                            <a:cs typeface="+mn-ea"/>
                          </a:rPr>
                        </m:ctrlPr>
                      </m:sSubSupPr>
                      <m:e>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𝜔</m:t>
                        </m:r>
                      </m:e>
                      <m:sub>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1</m:t>
                        </m:r>
                      </m:sub>
                      <m:sup>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m:t>
                        </m:r>
                      </m:sup>
                    </m:sSubSup>
                    <m:sSubSup>
                      <m:sSubSupPr>
                        <m:ctrlPr>
                          <a:rPr lang="en-US" altLang="zh-CN" sz="2000" b="0" i="1" dirty="0" smtClean="0">
                            <a:solidFill>
                              <a:schemeClr val="accent1">
                                <a:lumMod val="75000"/>
                              </a:schemeClr>
                            </a:solidFill>
                            <a:latin typeface="Cambria Math" charset="0"/>
                            <a:ea typeface="黑体" panose="02010609060101010101" pitchFamily="49" charset="-122"/>
                            <a:cs typeface="+mn-ea"/>
                          </a:rPr>
                        </m:ctrlPr>
                      </m:sSubSupPr>
                      <m:e>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𝜔</m:t>
                        </m:r>
                      </m:e>
                      <m:sub>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2</m:t>
                        </m:r>
                      </m:sub>
                      <m:sup>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m:t>
                        </m:r>
                      </m:sup>
                    </m:sSubSup>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m:t>
                    </m:r>
                    <m:sSubSup>
                      <m:sSubSupPr>
                        <m:ctrlPr>
                          <a:rPr lang="en-US" altLang="zh-CN" sz="2000" b="0" i="1" dirty="0" smtClean="0">
                            <a:solidFill>
                              <a:schemeClr val="accent1">
                                <a:lumMod val="75000"/>
                              </a:schemeClr>
                            </a:solidFill>
                            <a:latin typeface="Cambria Math" charset="0"/>
                            <a:ea typeface="黑体" panose="02010609060101010101" pitchFamily="49" charset="-122"/>
                            <a:cs typeface="+mn-ea"/>
                          </a:rPr>
                        </m:ctrlPr>
                      </m:sSubSupPr>
                      <m:e>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𝜔</m:t>
                        </m:r>
                      </m:e>
                      <m:sub>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102</m:t>
                        </m:r>
                      </m:sub>
                      <m:sup>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m:t>
                        </m:r>
                      </m:sup>
                    </m:sSubSup>
                  </m:oMath>
                </a14:m>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随机地选取第</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t</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个基因处为交叉点，则经过交叉运算后得到的子代编码为</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s1,s2,s1</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的基因由</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f1</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的前</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t</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个基因和</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f2</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的后</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102-t</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个基因构成，</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s2</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同理。示例：假设交叉点</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t=4</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，则：</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交叉后得到：</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交叉操作的方式有很多种选择，我们应该尽可能选取好的交叉方式，保证子代能继承父代的优良特性。同时这里的交叉操作也蕴含了变异操作。</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mc:Choice>
        <mc:Fallback>
          <p:sp>
            <p:nvSpPr>
              <p:cNvPr id="11" name="Rectangle 26">
                <a:extLst>
                  <a:ext uri="{FF2B5EF4-FFF2-40B4-BE49-F238E27FC236}">
                    <a16:creationId xmlns:a16="http://schemas.microsoft.com/office/drawing/2014/main" xmlns:a14="http://schemas.microsoft.com/office/drawing/2010/main" xmlns="" id="{7333FBA8-87E1-4110-A516-EA9615A2CAB9}"/>
                  </a:ext>
                </a:extLst>
              </p:cNvPr>
              <p:cNvSpPr>
                <a:spLocks noRot="1" noChangeAspect="1" noMove="1" noResize="1" noEditPoints="1" noAdjustHandles="1" noChangeArrowheads="1" noChangeShapeType="1" noTextEdit="1"/>
              </p:cNvSpPr>
              <p:nvPr/>
            </p:nvSpPr>
            <p:spPr>
              <a:xfrm>
                <a:off x="2157521" y="1187085"/>
                <a:ext cx="9888478" cy="4898688"/>
              </a:xfrm>
              <a:prstGeom prst="rect">
                <a:avLst/>
              </a:prstGeom>
              <a:blipFill rotWithShape="0">
                <a:blip r:embed="rId3"/>
                <a:stretch>
                  <a:fillRect l="-617" t="-374" r="-2713" b="-249"/>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xmlns="" id="{A5092C9C-963F-41B8-91EF-8CC0E3E0D9E0}"/>
              </a:ext>
            </a:extLst>
          </p:cNvPr>
          <p:cNvPicPr>
            <a:picLocks noChangeAspect="1"/>
          </p:cNvPicPr>
          <p:nvPr/>
        </p:nvPicPr>
        <p:blipFill>
          <a:blip r:embed="rId4"/>
          <a:stretch>
            <a:fillRect/>
          </a:stretch>
        </p:blipFill>
        <p:spPr>
          <a:xfrm>
            <a:off x="2221108" y="2831766"/>
            <a:ext cx="5915025" cy="742950"/>
          </a:xfrm>
          <a:prstGeom prst="rect">
            <a:avLst/>
          </a:prstGeom>
        </p:spPr>
      </p:pic>
      <p:pic>
        <p:nvPicPr>
          <p:cNvPr id="4" name="图片 3">
            <a:extLst>
              <a:ext uri="{FF2B5EF4-FFF2-40B4-BE49-F238E27FC236}">
                <a16:creationId xmlns:a16="http://schemas.microsoft.com/office/drawing/2014/main" xmlns="" id="{7252B6D9-D4FE-4C53-BD1B-FB2F13B2D2BF}"/>
              </a:ext>
            </a:extLst>
          </p:cNvPr>
          <p:cNvPicPr>
            <a:picLocks noChangeAspect="1"/>
          </p:cNvPicPr>
          <p:nvPr/>
        </p:nvPicPr>
        <p:blipFill>
          <a:blip r:embed="rId5"/>
          <a:stretch>
            <a:fillRect/>
          </a:stretch>
        </p:blipFill>
        <p:spPr>
          <a:xfrm>
            <a:off x="2221108" y="4270104"/>
            <a:ext cx="6057900" cy="733425"/>
          </a:xfrm>
          <a:prstGeom prst="rect">
            <a:avLst/>
          </a:prstGeom>
        </p:spPr>
      </p:pic>
    </p:spTree>
    <p:extLst>
      <p:ext uri="{BB962C8B-B14F-4D97-AF65-F5344CB8AC3E}">
        <p14:creationId xmlns:p14="http://schemas.microsoft.com/office/powerpoint/2010/main" val="1343651648"/>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xmlns="" id="{B74A6A5B-7265-6746-8EDC-9B3CDE187409}"/>
              </a:ext>
            </a:extLst>
          </p:cNvPr>
          <p:cNvGrpSpPr/>
          <p:nvPr/>
        </p:nvGrpSpPr>
        <p:grpSpPr>
          <a:xfrm>
            <a:off x="596727" y="472248"/>
            <a:ext cx="5409245" cy="523220"/>
            <a:chOff x="-4764" y="99435"/>
            <a:chExt cx="5409245" cy="523220"/>
          </a:xfrm>
        </p:grpSpPr>
        <p:sp>
          <p:nvSpPr>
            <p:cNvPr id="33" name="文本框 32">
              <a:extLst>
                <a:ext uri="{FF2B5EF4-FFF2-40B4-BE49-F238E27FC236}">
                  <a16:creationId xmlns:a16="http://schemas.microsoft.com/office/drawing/2014/main" xmlns="" id="{DEE02059-6358-F94E-A16E-168FF82FB428}"/>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遗传算法</a:t>
              </a:r>
            </a:p>
          </p:txBody>
        </p:sp>
        <p:grpSp>
          <p:nvGrpSpPr>
            <p:cNvPr id="34" name="组合 33">
              <a:extLst>
                <a:ext uri="{FF2B5EF4-FFF2-40B4-BE49-F238E27FC236}">
                  <a16:creationId xmlns:a16="http://schemas.microsoft.com/office/drawing/2014/main" xmlns="" id="{3323A2BB-49C0-4747-9088-C4FFAA4FC1BE}"/>
                </a:ext>
              </a:extLst>
            </p:cNvPr>
            <p:cNvGrpSpPr/>
            <p:nvPr/>
          </p:nvGrpSpPr>
          <p:grpSpPr>
            <a:xfrm>
              <a:off x="-4764" y="142875"/>
              <a:ext cx="565783" cy="436341"/>
              <a:chOff x="-4764" y="142875"/>
              <a:chExt cx="565783" cy="436341"/>
            </a:xfrm>
          </p:grpSpPr>
          <p:sp>
            <p:nvSpPr>
              <p:cNvPr id="35" name="矩形 34">
                <a:extLst>
                  <a:ext uri="{FF2B5EF4-FFF2-40B4-BE49-F238E27FC236}">
                    <a16:creationId xmlns:a16="http://schemas.microsoft.com/office/drawing/2014/main" xmlns=""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xmlns=""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13" name="Rectangle 26">
            <a:extLst>
              <a:ext uri="{FF2B5EF4-FFF2-40B4-BE49-F238E27FC236}">
                <a16:creationId xmlns:a16="http://schemas.microsoft.com/office/drawing/2014/main" xmlns="" id="{686EAADD-BBB5-4A75-B059-48233FDE1EDA}"/>
              </a:ext>
            </a:extLst>
          </p:cNvPr>
          <p:cNvSpPr/>
          <p:nvPr/>
        </p:nvSpPr>
        <p:spPr>
          <a:xfrm>
            <a:off x="2161125" y="1352011"/>
            <a:ext cx="8084674" cy="417654"/>
          </a:xfrm>
          <a:prstGeom prst="rect">
            <a:avLst/>
          </a:prstGeom>
        </p:spPr>
        <p:txBody>
          <a:bodyPr wrap="square" lIns="96430" tIns="48216" rIns="96430" bIns="48216">
            <a:spAutoFit/>
          </a:bodyPr>
          <a:lstStyle/>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0" name="Pentagon 33">
            <a:extLst>
              <a:ext uri="{FF2B5EF4-FFF2-40B4-BE49-F238E27FC236}">
                <a16:creationId xmlns:a16="http://schemas.microsoft.com/office/drawing/2014/main" xmlns="" id="{9EF8DAF3-942D-4378-A07C-73055D9FE522}"/>
              </a:ext>
            </a:extLst>
          </p:cNvPr>
          <p:cNvSpPr/>
          <p:nvPr/>
        </p:nvSpPr>
        <p:spPr>
          <a:xfrm>
            <a:off x="1532831" y="122075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mc:AlternateContent xmlns:mc="http://schemas.openxmlformats.org/markup-compatibility/2006">
        <mc:Choice xmlns:a14="http://schemas.microsoft.com/office/drawing/2010/main" Requires="a14">
          <p:sp>
            <p:nvSpPr>
              <p:cNvPr id="11" name="Rectangle 26">
                <a:extLst>
                  <a:ext uri="{FF2B5EF4-FFF2-40B4-BE49-F238E27FC236}">
                    <a16:creationId xmlns:a16="http://schemas.microsoft.com/office/drawing/2014/main" xmlns="" id="{7333FBA8-87E1-4110-A516-EA9615A2CAB9}"/>
                  </a:ext>
                </a:extLst>
              </p:cNvPr>
              <p:cNvSpPr/>
              <p:nvPr/>
            </p:nvSpPr>
            <p:spPr>
              <a:xfrm>
                <a:off x="2157521" y="1187085"/>
                <a:ext cx="7296190" cy="1574701"/>
              </a:xfrm>
              <a:prstGeom prst="rect">
                <a:avLst/>
              </a:prstGeom>
            </p:spPr>
            <p:txBody>
              <a:bodyPr wrap="square" lIns="96430" tIns="48216" rIns="96430" bIns="48216">
                <a:spAutoFit/>
              </a:bodyPr>
              <a:lstStyle/>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5.</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变异操作：变异也是实现群体多样性的一种手段，同时也是全局寻优的保证。具体设计如下，按照给定的变异率，对选定变异的个体，随机地取三个整数，满足</a:t>
                </a:r>
                <a14:m>
                  <m:oMath xmlns:m="http://schemas.openxmlformats.org/officeDocument/2006/math">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1&lt;</m:t>
                    </m:r>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𝑢</m:t>
                    </m:r>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&lt;</m:t>
                    </m:r>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𝑣</m:t>
                    </m:r>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&lt;</m:t>
                    </m:r>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𝑤</m:t>
                    </m:r>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&lt;102</m:t>
                    </m:r>
                    <m:r>
                      <a:rPr lang="zh-CN" altLang="en-US" sz="2000" i="1">
                        <a:solidFill>
                          <a:schemeClr val="accent1">
                            <a:lumMod val="75000"/>
                          </a:schemeClr>
                        </a:solidFill>
                        <a:latin typeface="Cambria Math" panose="02040503050406030204" pitchFamily="18" charset="0"/>
                        <a:ea typeface="黑体" panose="02010609060101010101" pitchFamily="49" charset="-122"/>
                        <a:cs typeface="+mn-ea"/>
                      </a:rPr>
                      <m:t>，</m:t>
                    </m:r>
                  </m:oMath>
                </a14:m>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把</a:t>
                </a:r>
                <a:r>
                  <a:rPr lang="en-US" altLang="zh-CN" sz="2000" dirty="0" err="1">
                    <a:solidFill>
                      <a:schemeClr val="accent1">
                        <a:lumMod val="75000"/>
                      </a:schemeClr>
                    </a:solidFill>
                    <a:latin typeface="黑体" panose="02010609060101010101" pitchFamily="49" charset="-122"/>
                    <a:ea typeface="黑体" panose="02010609060101010101" pitchFamily="49" charset="-122"/>
                    <a:cs typeface="+mn-ea"/>
                  </a:rPr>
                  <a:t>uv</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之间的基因段插入到</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w</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后面。</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mc:Choice>
        <mc:Fallback>
          <p:sp>
            <p:nvSpPr>
              <p:cNvPr id="11" name="Rectangle 26">
                <a:extLst>
                  <a:ext uri="{FF2B5EF4-FFF2-40B4-BE49-F238E27FC236}">
                    <a16:creationId xmlns:a16="http://schemas.microsoft.com/office/drawing/2014/main" xmlns:a14="http://schemas.microsoft.com/office/drawing/2010/main" xmlns="" id="{7333FBA8-87E1-4110-A516-EA9615A2CAB9}"/>
                  </a:ext>
                </a:extLst>
              </p:cNvPr>
              <p:cNvSpPr>
                <a:spLocks noRot="1" noChangeAspect="1" noMove="1" noResize="1" noEditPoints="1" noAdjustHandles="1" noChangeArrowheads="1" noChangeShapeType="1" noTextEdit="1"/>
              </p:cNvSpPr>
              <p:nvPr/>
            </p:nvSpPr>
            <p:spPr>
              <a:xfrm>
                <a:off x="2157521" y="1187085"/>
                <a:ext cx="7296190" cy="1574701"/>
              </a:xfrm>
              <a:prstGeom prst="rect">
                <a:avLst/>
              </a:prstGeom>
              <a:blipFill rotWithShape="0">
                <a:blip r:embed="rId3"/>
                <a:stretch>
                  <a:fillRect l="-835" t="-1163" b="-2713"/>
                </a:stretch>
              </a:blipFill>
            </p:spPr>
            <p:txBody>
              <a:bodyPr/>
              <a:lstStyle/>
              <a:p>
                <a:r>
                  <a:rPr lang="zh-CN" altLang="en-US">
                    <a:noFill/>
                  </a:rPr>
                  <a:t> </a:t>
                </a:r>
              </a:p>
            </p:txBody>
          </p:sp>
        </mc:Fallback>
      </mc:AlternateContent>
      <p:sp>
        <p:nvSpPr>
          <p:cNvPr id="12" name="Pentagon 33">
            <a:extLst>
              <a:ext uri="{FF2B5EF4-FFF2-40B4-BE49-F238E27FC236}">
                <a16:creationId xmlns:a16="http://schemas.microsoft.com/office/drawing/2014/main" xmlns="" id="{36D082F4-8415-4BBA-BE38-C23C1B112641}"/>
              </a:ext>
            </a:extLst>
          </p:cNvPr>
          <p:cNvSpPr/>
          <p:nvPr/>
        </p:nvSpPr>
        <p:spPr>
          <a:xfrm>
            <a:off x="1555440" y="3049166"/>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4" name="Rectangle 26">
            <a:extLst>
              <a:ext uri="{FF2B5EF4-FFF2-40B4-BE49-F238E27FC236}">
                <a16:creationId xmlns:a16="http://schemas.microsoft.com/office/drawing/2014/main" xmlns="" id="{FB9313FA-F334-4A6E-AAD3-FA9316210C0F}"/>
              </a:ext>
            </a:extLst>
          </p:cNvPr>
          <p:cNvSpPr/>
          <p:nvPr/>
        </p:nvSpPr>
        <p:spPr>
          <a:xfrm>
            <a:off x="2180130" y="3015494"/>
            <a:ext cx="7633621" cy="836037"/>
          </a:xfrm>
          <a:prstGeom prst="rect">
            <a:avLst/>
          </a:prstGeom>
        </p:spPr>
        <p:txBody>
          <a:bodyPr wrap="square" lIns="96430" tIns="48216" rIns="96430" bIns="48216">
            <a:spAutoFit/>
          </a:bodyPr>
          <a:lstStyle/>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6.</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选择：采用确定性的选择策略，也就是说选择目标函数值最小的 </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M </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个个体进化到下一代，这样可以保证父代的优良特性被保存下来。</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spTree>
    <p:extLst>
      <p:ext uri="{BB962C8B-B14F-4D97-AF65-F5344CB8AC3E}">
        <p14:creationId xmlns:p14="http://schemas.microsoft.com/office/powerpoint/2010/main" val="198662797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xmlns="" id="{B74A6A5B-7265-6746-8EDC-9B3CDE187409}"/>
              </a:ext>
            </a:extLst>
          </p:cNvPr>
          <p:cNvGrpSpPr/>
          <p:nvPr/>
        </p:nvGrpSpPr>
        <p:grpSpPr>
          <a:xfrm>
            <a:off x="596727" y="472248"/>
            <a:ext cx="5409245" cy="523220"/>
            <a:chOff x="-4764" y="99435"/>
            <a:chExt cx="5409245" cy="523220"/>
          </a:xfrm>
        </p:grpSpPr>
        <p:sp>
          <p:nvSpPr>
            <p:cNvPr id="33" name="文本框 32">
              <a:extLst>
                <a:ext uri="{FF2B5EF4-FFF2-40B4-BE49-F238E27FC236}">
                  <a16:creationId xmlns:a16="http://schemas.microsoft.com/office/drawing/2014/main" xmlns="" id="{DEE02059-6358-F94E-A16E-168FF82FB428}"/>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遗传算法</a:t>
              </a:r>
            </a:p>
          </p:txBody>
        </p:sp>
        <p:grpSp>
          <p:nvGrpSpPr>
            <p:cNvPr id="34" name="组合 33">
              <a:extLst>
                <a:ext uri="{FF2B5EF4-FFF2-40B4-BE49-F238E27FC236}">
                  <a16:creationId xmlns:a16="http://schemas.microsoft.com/office/drawing/2014/main" xmlns="" id="{3323A2BB-49C0-4747-9088-C4FFAA4FC1BE}"/>
                </a:ext>
              </a:extLst>
            </p:cNvPr>
            <p:cNvGrpSpPr/>
            <p:nvPr/>
          </p:nvGrpSpPr>
          <p:grpSpPr>
            <a:xfrm>
              <a:off x="-4764" y="142875"/>
              <a:ext cx="565783" cy="436341"/>
              <a:chOff x="-4764" y="142875"/>
              <a:chExt cx="565783" cy="436341"/>
            </a:xfrm>
          </p:grpSpPr>
          <p:sp>
            <p:nvSpPr>
              <p:cNvPr id="35" name="矩形 34">
                <a:extLst>
                  <a:ext uri="{FF2B5EF4-FFF2-40B4-BE49-F238E27FC236}">
                    <a16:creationId xmlns:a16="http://schemas.microsoft.com/office/drawing/2014/main" xmlns=""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xmlns=""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13" name="Rectangle 26">
            <a:extLst>
              <a:ext uri="{FF2B5EF4-FFF2-40B4-BE49-F238E27FC236}">
                <a16:creationId xmlns:a16="http://schemas.microsoft.com/office/drawing/2014/main" xmlns="" id="{686EAADD-BBB5-4A75-B059-48233FDE1EDA}"/>
              </a:ext>
            </a:extLst>
          </p:cNvPr>
          <p:cNvSpPr/>
          <p:nvPr/>
        </p:nvSpPr>
        <p:spPr>
          <a:xfrm>
            <a:off x="2161125" y="1352011"/>
            <a:ext cx="8084674" cy="417654"/>
          </a:xfrm>
          <a:prstGeom prst="rect">
            <a:avLst/>
          </a:prstGeom>
        </p:spPr>
        <p:txBody>
          <a:bodyPr wrap="square" lIns="96430" tIns="48216" rIns="96430" bIns="48216">
            <a:spAutoFit/>
          </a:bodyPr>
          <a:lstStyle/>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0" name="Pentagon 33">
            <a:extLst>
              <a:ext uri="{FF2B5EF4-FFF2-40B4-BE49-F238E27FC236}">
                <a16:creationId xmlns:a16="http://schemas.microsoft.com/office/drawing/2014/main" xmlns="" id="{9EF8DAF3-942D-4378-A07C-73055D9FE522}"/>
              </a:ext>
            </a:extLst>
          </p:cNvPr>
          <p:cNvSpPr/>
          <p:nvPr/>
        </p:nvSpPr>
        <p:spPr>
          <a:xfrm>
            <a:off x="1532831" y="122075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1" name="Rectangle 26">
            <a:extLst>
              <a:ext uri="{FF2B5EF4-FFF2-40B4-BE49-F238E27FC236}">
                <a16:creationId xmlns:a16="http://schemas.microsoft.com/office/drawing/2014/main" xmlns="" id="{7333FBA8-87E1-4110-A516-EA9615A2CAB9}"/>
              </a:ext>
            </a:extLst>
          </p:cNvPr>
          <p:cNvSpPr/>
          <p:nvPr/>
        </p:nvSpPr>
        <p:spPr>
          <a:xfrm>
            <a:off x="2157521" y="1187085"/>
            <a:ext cx="6841533" cy="417654"/>
          </a:xfrm>
          <a:prstGeom prst="rect">
            <a:avLst/>
          </a:prstGeom>
        </p:spPr>
        <p:txBody>
          <a:bodyPr wrap="square" lIns="96430" tIns="48216" rIns="96430" bIns="48216">
            <a:spAutoFit/>
          </a:bodyPr>
          <a:lstStyle/>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Matlab</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实现：</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GA</a:t>
            </a:r>
          </a:p>
        </p:txBody>
      </p:sp>
      <p:pic>
        <p:nvPicPr>
          <p:cNvPr id="2" name="图片 1">
            <a:extLst>
              <a:ext uri="{FF2B5EF4-FFF2-40B4-BE49-F238E27FC236}">
                <a16:creationId xmlns:a16="http://schemas.microsoft.com/office/drawing/2014/main" xmlns="" id="{ED8E9FC4-2D22-4357-ABDA-6C75C271FA8D}"/>
              </a:ext>
            </a:extLst>
          </p:cNvPr>
          <p:cNvPicPr>
            <a:picLocks noChangeAspect="1"/>
          </p:cNvPicPr>
          <p:nvPr/>
        </p:nvPicPr>
        <p:blipFill>
          <a:blip r:embed="rId3"/>
          <a:stretch>
            <a:fillRect/>
          </a:stretch>
        </p:blipFill>
        <p:spPr>
          <a:xfrm>
            <a:off x="2173498" y="1728511"/>
            <a:ext cx="6655308" cy="5206593"/>
          </a:xfrm>
          <a:prstGeom prst="rect">
            <a:avLst/>
          </a:prstGeom>
        </p:spPr>
      </p:pic>
    </p:spTree>
    <p:extLst>
      <p:ext uri="{BB962C8B-B14F-4D97-AF65-F5344CB8AC3E}">
        <p14:creationId xmlns:p14="http://schemas.microsoft.com/office/powerpoint/2010/main" val="2885763656"/>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06" y="3040261"/>
            <a:ext cx="12858044" cy="137162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ysClr val="windowText" lastClr="000000"/>
                </a:solidFill>
              </a:ln>
              <a:solidFill>
                <a:sysClr val="windowText" lastClr="000000"/>
              </a:solidFill>
              <a:latin typeface="黑体" panose="02010609060101010101" pitchFamily="49" charset="-122"/>
              <a:ea typeface="黑体" panose="02010609060101010101" pitchFamily="49" charset="-122"/>
            </a:endParaRPr>
          </a:p>
        </p:txBody>
      </p:sp>
      <p:sp>
        <p:nvSpPr>
          <p:cNvPr id="2053" name="文本框 14"/>
          <p:cNvSpPr txBox="1">
            <a:spLocks noChangeArrowheads="1"/>
          </p:cNvSpPr>
          <p:nvPr>
            <p:custDataLst>
              <p:tags r:id="rId2"/>
            </p:custDataLst>
          </p:nvPr>
        </p:nvSpPr>
        <p:spPr bwMode="auto">
          <a:xfrm>
            <a:off x="2772030" y="2859077"/>
            <a:ext cx="1231106"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9600" dirty="0">
                <a:solidFill>
                  <a:schemeClr val="bg1"/>
                </a:solidFill>
                <a:latin typeface="黑体" panose="02010609060101010101" pitchFamily="49" charset="-122"/>
                <a:ea typeface="黑体" panose="02010609060101010101" pitchFamily="49" charset="-122"/>
                <a:sym typeface="Arial" panose="020B0604020202020204" pitchFamily="34" charset="0"/>
              </a:rPr>
              <a:t>02</a:t>
            </a:r>
            <a:endParaRPr lang="zh-CN" altLang="en-US" sz="9600" dirty="0">
              <a:solidFill>
                <a:schemeClr val="bg1"/>
              </a:solidFill>
              <a:latin typeface="黑体" panose="02010609060101010101" pitchFamily="49" charset="-122"/>
              <a:ea typeface="黑体" panose="02010609060101010101" pitchFamily="49" charset="-122"/>
              <a:sym typeface="Arial" panose="020B0604020202020204" pitchFamily="34" charset="0"/>
            </a:endParaRPr>
          </a:p>
        </p:txBody>
      </p:sp>
      <p:sp>
        <p:nvSpPr>
          <p:cNvPr id="6" name="标题 5"/>
          <p:cNvSpPr txBox="1"/>
          <p:nvPr>
            <p:custDataLst>
              <p:tags r:id="rId3"/>
            </p:custDataLst>
          </p:nvPr>
        </p:nvSpPr>
        <p:spPr>
          <a:xfrm>
            <a:off x="4068174" y="3208243"/>
            <a:ext cx="8790576" cy="997196"/>
          </a:xfrm>
          <a:prstGeom prst="rect">
            <a:avLst/>
          </a:prstGeom>
          <a:noFill/>
        </p:spPr>
        <p:txBody>
          <a:bodyPr wrap="square" lIns="0" tIns="0" rIns="0" bIns="0" anchor="t" anchorCtr="0">
            <a:spAutoFit/>
          </a:bodyPr>
          <a:lstStyle>
            <a:lvl1pPr algn="ctr">
              <a:lnSpc>
                <a:spcPct val="90000"/>
              </a:lnSpc>
              <a:spcBef>
                <a:spcPct val="0"/>
              </a:spcBef>
              <a:buNone/>
              <a:defRPr sz="4000">
                <a:latin typeface="+mj-lt"/>
                <a:ea typeface="+mj-ea"/>
                <a:cs typeface="+mj-cs"/>
              </a:defRPr>
            </a:lvl1pPr>
          </a:lstStyle>
          <a:p>
            <a:pPr algn="l">
              <a:defRPr/>
            </a:pPr>
            <a:r>
              <a:rPr lang="zh-CN" altLang="en-US" sz="7200" kern="0" dirty="0">
                <a:solidFill>
                  <a:schemeClr val="bg1"/>
                </a:solidFill>
                <a:latin typeface="黑体" panose="02010609060101010101" pitchFamily="49" charset="-122"/>
                <a:ea typeface="黑体" panose="02010609060101010101" pitchFamily="49" charset="-122"/>
                <a:sym typeface="Arial" panose="020B0604020202020204" pitchFamily="34" charset="0"/>
              </a:rPr>
              <a:t>模拟退火算法</a:t>
            </a:r>
          </a:p>
        </p:txBody>
      </p:sp>
    </p:spTree>
    <p:custDataLst>
      <p:tags r:id="rId1"/>
    </p:custDataLst>
    <p:extLst>
      <p:ext uri="{BB962C8B-B14F-4D97-AF65-F5344CB8AC3E}">
        <p14:creationId xmlns:p14="http://schemas.microsoft.com/office/powerpoint/2010/main" val="1989430181"/>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xmlns="" id="{B74A6A5B-7265-6746-8EDC-9B3CDE187409}"/>
              </a:ext>
            </a:extLst>
          </p:cNvPr>
          <p:cNvGrpSpPr/>
          <p:nvPr/>
        </p:nvGrpSpPr>
        <p:grpSpPr>
          <a:xfrm>
            <a:off x="596727" y="472248"/>
            <a:ext cx="5409245" cy="523220"/>
            <a:chOff x="-4764" y="99435"/>
            <a:chExt cx="5409245" cy="523220"/>
          </a:xfrm>
        </p:grpSpPr>
        <p:sp>
          <p:nvSpPr>
            <p:cNvPr id="33" name="文本框 32">
              <a:extLst>
                <a:ext uri="{FF2B5EF4-FFF2-40B4-BE49-F238E27FC236}">
                  <a16:creationId xmlns:a16="http://schemas.microsoft.com/office/drawing/2014/main" xmlns="" id="{DEE02059-6358-F94E-A16E-168FF82FB428}"/>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模拟退火算法</a:t>
              </a:r>
            </a:p>
          </p:txBody>
        </p:sp>
        <p:grpSp>
          <p:nvGrpSpPr>
            <p:cNvPr id="34" name="组合 33">
              <a:extLst>
                <a:ext uri="{FF2B5EF4-FFF2-40B4-BE49-F238E27FC236}">
                  <a16:creationId xmlns:a16="http://schemas.microsoft.com/office/drawing/2014/main" xmlns="" id="{3323A2BB-49C0-4747-9088-C4FFAA4FC1BE}"/>
                </a:ext>
              </a:extLst>
            </p:cNvPr>
            <p:cNvGrpSpPr/>
            <p:nvPr/>
          </p:nvGrpSpPr>
          <p:grpSpPr>
            <a:xfrm>
              <a:off x="-4764" y="142875"/>
              <a:ext cx="565783" cy="436341"/>
              <a:chOff x="-4764" y="142875"/>
              <a:chExt cx="565783" cy="436341"/>
            </a:xfrm>
          </p:grpSpPr>
          <p:sp>
            <p:nvSpPr>
              <p:cNvPr id="35" name="矩形 34">
                <a:extLst>
                  <a:ext uri="{FF2B5EF4-FFF2-40B4-BE49-F238E27FC236}">
                    <a16:creationId xmlns:a16="http://schemas.microsoft.com/office/drawing/2014/main" xmlns=""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xmlns=""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13" name="Rectangle 26">
            <a:extLst>
              <a:ext uri="{FF2B5EF4-FFF2-40B4-BE49-F238E27FC236}">
                <a16:creationId xmlns:a16="http://schemas.microsoft.com/office/drawing/2014/main" xmlns="" id="{686EAADD-BBB5-4A75-B059-48233FDE1EDA}"/>
              </a:ext>
            </a:extLst>
          </p:cNvPr>
          <p:cNvSpPr/>
          <p:nvPr/>
        </p:nvSpPr>
        <p:spPr>
          <a:xfrm>
            <a:off x="2161125" y="1352011"/>
            <a:ext cx="8084674" cy="417654"/>
          </a:xfrm>
          <a:prstGeom prst="rect">
            <a:avLst/>
          </a:prstGeom>
        </p:spPr>
        <p:txBody>
          <a:bodyPr wrap="square" lIns="96430" tIns="48216" rIns="96430" bIns="48216">
            <a:spAutoFit/>
          </a:bodyPr>
          <a:lstStyle/>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1" name="Rectangle 26">
            <a:extLst>
              <a:ext uri="{FF2B5EF4-FFF2-40B4-BE49-F238E27FC236}">
                <a16:creationId xmlns:a16="http://schemas.microsoft.com/office/drawing/2014/main" xmlns="" id="{7333FBA8-87E1-4110-A516-EA9615A2CAB9}"/>
              </a:ext>
            </a:extLst>
          </p:cNvPr>
          <p:cNvSpPr/>
          <p:nvPr/>
        </p:nvSpPr>
        <p:spPr>
          <a:xfrm>
            <a:off x="2157521" y="1456085"/>
            <a:ext cx="9888478" cy="5268020"/>
          </a:xfrm>
          <a:prstGeom prst="rect">
            <a:avLst/>
          </a:prstGeom>
        </p:spPr>
        <p:txBody>
          <a:bodyPr wrap="square" lIns="96430" tIns="48216" rIns="96430" bIns="48216">
            <a:spAutoFit/>
          </a:bodyPr>
          <a:lstStyle/>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定义：模拟退火算法得益于材料的统计力学的研究成果。统计力学表明材料中粒子的不同结构对应于粒子的不同能量水平。在高温条件下，粒子的能量较高，可以自由运动和重新排列。在低温条件下，粒子能量较低。如果从高温开始，非常缓慢地降温（这个过程被称为退火），粒子就可以在每个温度下达到热平衡。当系统完全被冷却时，最终形成处于低能状态的晶体。</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如果用粒子的能量定义材料的状态，</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Metropolis </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算法用一个简单的数学模型描述了退火过程。假设材料在状态</a:t>
            </a:r>
            <a:r>
              <a:rPr lang="en-US" altLang="zh-CN" sz="2000" dirty="0" err="1">
                <a:solidFill>
                  <a:schemeClr val="accent1">
                    <a:lumMod val="75000"/>
                  </a:schemeClr>
                </a:solidFill>
                <a:latin typeface="黑体" panose="02010609060101010101" pitchFamily="49" charset="-122"/>
                <a:ea typeface="黑体" panose="02010609060101010101" pitchFamily="49" charset="-122"/>
                <a:cs typeface="+mn-ea"/>
              </a:rPr>
              <a:t>i</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之下的能量为</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E(</a:t>
            </a:r>
            <a:r>
              <a:rPr lang="en-US" altLang="zh-CN" sz="2000" dirty="0" err="1">
                <a:solidFill>
                  <a:schemeClr val="accent1">
                    <a:lumMod val="75000"/>
                  </a:schemeClr>
                </a:solidFill>
                <a:latin typeface="黑体" panose="02010609060101010101" pitchFamily="49" charset="-122"/>
                <a:ea typeface="黑体" panose="02010609060101010101" pitchFamily="49" charset="-122"/>
                <a:cs typeface="+mn-ea"/>
              </a:rPr>
              <a:t>i</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，那么材料在温度</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T</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时从状态</a:t>
            </a:r>
            <a:r>
              <a:rPr lang="en-US" altLang="zh-CN" sz="2000" dirty="0" err="1">
                <a:solidFill>
                  <a:schemeClr val="accent1">
                    <a:lumMod val="75000"/>
                  </a:schemeClr>
                </a:solidFill>
                <a:latin typeface="黑体" panose="02010609060101010101" pitchFamily="49" charset="-122"/>
                <a:ea typeface="黑体" panose="02010609060101010101" pitchFamily="49" charset="-122"/>
                <a:cs typeface="+mn-ea"/>
              </a:rPr>
              <a:t>i</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进入状态</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j</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就遵循如下规律：</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1.</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如果</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E(j)&lt;=E(</a:t>
            </a:r>
            <a:r>
              <a:rPr lang="en-US" altLang="zh-CN" sz="2000" dirty="0" err="1">
                <a:solidFill>
                  <a:schemeClr val="accent1">
                    <a:lumMod val="75000"/>
                  </a:schemeClr>
                </a:solidFill>
                <a:latin typeface="黑体" panose="02010609060101010101" pitchFamily="49" charset="-122"/>
                <a:ea typeface="黑体" panose="02010609060101010101" pitchFamily="49" charset="-122"/>
                <a:cs typeface="+mn-ea"/>
              </a:rPr>
              <a:t>i</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，接受该状态被转变</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2.</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如果</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E(j)&gt;E(</a:t>
            </a:r>
            <a:r>
              <a:rPr lang="en-US" altLang="zh-CN" sz="2000" dirty="0" err="1">
                <a:solidFill>
                  <a:schemeClr val="accent1">
                    <a:lumMod val="75000"/>
                  </a:schemeClr>
                </a:solidFill>
                <a:latin typeface="黑体" panose="02010609060101010101" pitchFamily="49" charset="-122"/>
                <a:ea typeface="黑体" panose="02010609060101010101" pitchFamily="49" charset="-122"/>
                <a:cs typeface="+mn-ea"/>
              </a:rPr>
              <a:t>i</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，则状态转换以概率被接受：</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式中，</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K</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是玻尔兹曼常数，</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T</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是材料温度。</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pic>
        <p:nvPicPr>
          <p:cNvPr id="2" name="图片 1">
            <a:extLst>
              <a:ext uri="{FF2B5EF4-FFF2-40B4-BE49-F238E27FC236}">
                <a16:creationId xmlns:a16="http://schemas.microsoft.com/office/drawing/2014/main" xmlns="" id="{7BFB2B9C-4312-4F84-8666-6E5F330CAC51}"/>
              </a:ext>
            </a:extLst>
          </p:cNvPr>
          <p:cNvPicPr>
            <a:picLocks noChangeAspect="1"/>
          </p:cNvPicPr>
          <p:nvPr/>
        </p:nvPicPr>
        <p:blipFill>
          <a:blip r:embed="rId3"/>
          <a:stretch>
            <a:fillRect/>
          </a:stretch>
        </p:blipFill>
        <p:spPr>
          <a:xfrm>
            <a:off x="2188976" y="5704557"/>
            <a:ext cx="1452575" cy="720080"/>
          </a:xfrm>
          <a:prstGeom prst="rect">
            <a:avLst/>
          </a:prstGeom>
        </p:spPr>
      </p:pic>
      <p:sp>
        <p:nvSpPr>
          <p:cNvPr id="12" name="Pentagon 33">
            <a:extLst>
              <a:ext uri="{FF2B5EF4-FFF2-40B4-BE49-F238E27FC236}">
                <a16:creationId xmlns:a16="http://schemas.microsoft.com/office/drawing/2014/main" xmlns="" id="{9EF8DAF3-942D-4378-A07C-73055D9FE522}"/>
              </a:ext>
            </a:extLst>
          </p:cNvPr>
          <p:cNvSpPr/>
          <p:nvPr/>
        </p:nvSpPr>
        <p:spPr>
          <a:xfrm>
            <a:off x="1532831" y="148975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Tree>
    <p:extLst>
      <p:ext uri="{BB962C8B-B14F-4D97-AF65-F5344CB8AC3E}">
        <p14:creationId xmlns:p14="http://schemas.microsoft.com/office/powerpoint/2010/main" val="213196307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xmlns="" id="{B74A6A5B-7265-6746-8EDC-9B3CDE187409}"/>
              </a:ext>
            </a:extLst>
          </p:cNvPr>
          <p:cNvGrpSpPr/>
          <p:nvPr/>
        </p:nvGrpSpPr>
        <p:grpSpPr>
          <a:xfrm>
            <a:off x="596727" y="472248"/>
            <a:ext cx="5409245" cy="523220"/>
            <a:chOff x="-4764" y="99435"/>
            <a:chExt cx="5409245" cy="523220"/>
          </a:xfrm>
        </p:grpSpPr>
        <p:sp>
          <p:nvSpPr>
            <p:cNvPr id="33" name="文本框 32">
              <a:extLst>
                <a:ext uri="{FF2B5EF4-FFF2-40B4-BE49-F238E27FC236}">
                  <a16:creationId xmlns:a16="http://schemas.microsoft.com/office/drawing/2014/main" xmlns="" id="{DEE02059-6358-F94E-A16E-168FF82FB428}"/>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模拟退火算法</a:t>
              </a:r>
            </a:p>
          </p:txBody>
        </p:sp>
        <p:grpSp>
          <p:nvGrpSpPr>
            <p:cNvPr id="34" name="组合 33">
              <a:extLst>
                <a:ext uri="{FF2B5EF4-FFF2-40B4-BE49-F238E27FC236}">
                  <a16:creationId xmlns:a16="http://schemas.microsoft.com/office/drawing/2014/main" xmlns="" id="{3323A2BB-49C0-4747-9088-C4FFAA4FC1BE}"/>
                </a:ext>
              </a:extLst>
            </p:cNvPr>
            <p:cNvGrpSpPr/>
            <p:nvPr/>
          </p:nvGrpSpPr>
          <p:grpSpPr>
            <a:xfrm>
              <a:off x="-4764" y="142875"/>
              <a:ext cx="565783" cy="436341"/>
              <a:chOff x="-4764" y="142875"/>
              <a:chExt cx="565783" cy="436341"/>
            </a:xfrm>
          </p:grpSpPr>
          <p:sp>
            <p:nvSpPr>
              <p:cNvPr id="35" name="矩形 34">
                <a:extLst>
                  <a:ext uri="{FF2B5EF4-FFF2-40B4-BE49-F238E27FC236}">
                    <a16:creationId xmlns:a16="http://schemas.microsoft.com/office/drawing/2014/main" xmlns=""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xmlns=""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13" name="Rectangle 26">
            <a:extLst>
              <a:ext uri="{FF2B5EF4-FFF2-40B4-BE49-F238E27FC236}">
                <a16:creationId xmlns:a16="http://schemas.microsoft.com/office/drawing/2014/main" xmlns="" id="{686EAADD-BBB5-4A75-B059-48233FDE1EDA}"/>
              </a:ext>
            </a:extLst>
          </p:cNvPr>
          <p:cNvSpPr/>
          <p:nvPr/>
        </p:nvSpPr>
        <p:spPr>
          <a:xfrm>
            <a:off x="2161125" y="1352011"/>
            <a:ext cx="8084674" cy="417654"/>
          </a:xfrm>
          <a:prstGeom prst="rect">
            <a:avLst/>
          </a:prstGeom>
        </p:spPr>
        <p:txBody>
          <a:bodyPr wrap="square" lIns="96430" tIns="48216" rIns="96430" bIns="48216">
            <a:spAutoFit/>
          </a:bodyPr>
          <a:lstStyle/>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0" name="Pentagon 33">
            <a:extLst>
              <a:ext uri="{FF2B5EF4-FFF2-40B4-BE49-F238E27FC236}">
                <a16:creationId xmlns:a16="http://schemas.microsoft.com/office/drawing/2014/main" xmlns="" id="{9EF8DAF3-942D-4378-A07C-73055D9FE522}"/>
              </a:ext>
            </a:extLst>
          </p:cNvPr>
          <p:cNvSpPr/>
          <p:nvPr/>
        </p:nvSpPr>
        <p:spPr>
          <a:xfrm>
            <a:off x="1532831" y="148975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1" name="Rectangle 26">
            <a:extLst>
              <a:ext uri="{FF2B5EF4-FFF2-40B4-BE49-F238E27FC236}">
                <a16:creationId xmlns:a16="http://schemas.microsoft.com/office/drawing/2014/main" xmlns="" id="{7333FBA8-87E1-4110-A516-EA9615A2CAB9}"/>
              </a:ext>
            </a:extLst>
          </p:cNvPr>
          <p:cNvSpPr/>
          <p:nvPr/>
        </p:nvSpPr>
        <p:spPr>
          <a:xfrm>
            <a:off x="2157521" y="1456085"/>
            <a:ext cx="9888478" cy="836037"/>
          </a:xfrm>
          <a:prstGeom prst="rect">
            <a:avLst/>
          </a:prstGeom>
        </p:spPr>
        <p:txBody>
          <a:bodyPr wrap="square" lIns="96430" tIns="48216" rIns="96430" bIns="48216">
            <a:spAutoFit/>
          </a:bodyPr>
          <a:lstStyle/>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在某一个特定温度下，进行了充分的转换之后，材料将达到热平衡。这时材料处于状态</a:t>
            </a:r>
            <a:r>
              <a:rPr lang="en-US" altLang="zh-CN" sz="2000" dirty="0" err="1">
                <a:solidFill>
                  <a:schemeClr val="accent1">
                    <a:lumMod val="75000"/>
                  </a:schemeClr>
                </a:solidFill>
                <a:latin typeface="黑体" panose="02010609060101010101" pitchFamily="49" charset="-122"/>
                <a:ea typeface="黑体" panose="02010609060101010101" pitchFamily="49" charset="-122"/>
                <a:cs typeface="+mn-ea"/>
              </a:rPr>
              <a:t>i</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的概率满足波尔兹曼分布：</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pic>
        <p:nvPicPr>
          <p:cNvPr id="3" name="图片 2">
            <a:extLst>
              <a:ext uri="{FF2B5EF4-FFF2-40B4-BE49-F238E27FC236}">
                <a16:creationId xmlns:a16="http://schemas.microsoft.com/office/drawing/2014/main" xmlns="" id="{89CA543A-7C64-4F92-BD2A-2E2C22D46620}"/>
              </a:ext>
            </a:extLst>
          </p:cNvPr>
          <p:cNvPicPr>
            <a:picLocks noChangeAspect="1"/>
          </p:cNvPicPr>
          <p:nvPr/>
        </p:nvPicPr>
        <p:blipFill>
          <a:blip r:embed="rId3"/>
          <a:stretch>
            <a:fillRect/>
          </a:stretch>
        </p:blipFill>
        <p:spPr>
          <a:xfrm>
            <a:off x="2396927" y="2274653"/>
            <a:ext cx="2324100" cy="1314450"/>
          </a:xfrm>
          <a:prstGeom prst="rect">
            <a:avLst/>
          </a:prstGeom>
        </p:spPr>
      </p:pic>
      <p:sp>
        <p:nvSpPr>
          <p:cNvPr id="12" name="Pentagon 33">
            <a:extLst>
              <a:ext uri="{FF2B5EF4-FFF2-40B4-BE49-F238E27FC236}">
                <a16:creationId xmlns:a16="http://schemas.microsoft.com/office/drawing/2014/main" xmlns="" id="{F99D2674-C782-428B-A161-9C89D908E47C}"/>
              </a:ext>
            </a:extLst>
          </p:cNvPr>
          <p:cNvSpPr/>
          <p:nvPr/>
        </p:nvSpPr>
        <p:spPr>
          <a:xfrm>
            <a:off x="1532831" y="372710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mc:AlternateContent xmlns:mc="http://schemas.openxmlformats.org/markup-compatibility/2006">
        <mc:Choice xmlns:a14="http://schemas.microsoft.com/office/drawing/2010/main" Requires="a14">
          <p:sp>
            <p:nvSpPr>
              <p:cNvPr id="14" name="Rectangle 26">
                <a:extLst>
                  <a:ext uri="{FF2B5EF4-FFF2-40B4-BE49-F238E27FC236}">
                    <a16:creationId xmlns:a16="http://schemas.microsoft.com/office/drawing/2014/main" xmlns="" id="{93B03E7F-B12C-4F61-8552-0A11D529CB07}"/>
                  </a:ext>
                </a:extLst>
              </p:cNvPr>
              <p:cNvSpPr/>
              <p:nvPr/>
            </p:nvSpPr>
            <p:spPr>
              <a:xfrm>
                <a:off x="2157521" y="3693435"/>
                <a:ext cx="9888478" cy="3099606"/>
              </a:xfrm>
              <a:prstGeom prst="rect">
                <a:avLst/>
              </a:prstGeom>
            </p:spPr>
            <p:txBody>
              <a:bodyPr wrap="square" lIns="96430" tIns="48216" rIns="96430" bIns="48216">
                <a:spAutoFit/>
              </a:bodyPr>
              <a:lstStyle/>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模拟退火算法：对于优化问题，假设优化函数为</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f</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，首先给定一个初始温度</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T0,</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和该优化问题的一个初始解</a:t>
                </a:r>
                <a14:m>
                  <m:oMath xmlns:m="http://schemas.openxmlformats.org/officeDocument/2006/math">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𝑥</m:t>
                    </m:r>
                    <m:d>
                      <m:dPr>
                        <m:ctrlPr>
                          <a:rPr lang="en-US" altLang="zh-CN" sz="2000" b="0" i="1" smtClean="0">
                            <a:solidFill>
                              <a:schemeClr val="accent1">
                                <a:lumMod val="75000"/>
                              </a:schemeClr>
                            </a:solidFill>
                            <a:latin typeface="Cambria Math" charset="0"/>
                            <a:ea typeface="黑体" panose="02010609060101010101" pitchFamily="49" charset="-122"/>
                            <a:cs typeface="+mn-ea"/>
                          </a:rPr>
                        </m:ctrlPr>
                      </m:dPr>
                      <m:e>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0</m:t>
                        </m:r>
                      </m:e>
                    </m:d>
                  </m:oMath>
                </a14:m>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，并由初始解生成下一个解</a:t>
                </a:r>
                <a14:m>
                  <m:oMath xmlns:m="http://schemas.openxmlformats.org/officeDocument/2006/math">
                    <m:sSup>
                      <m:sSupPr>
                        <m:ctrlPr>
                          <a:rPr lang="en-US" altLang="zh-CN" sz="2000" b="0" i="1" smtClean="0">
                            <a:solidFill>
                              <a:schemeClr val="accent1">
                                <a:lumMod val="75000"/>
                              </a:schemeClr>
                            </a:solidFill>
                            <a:latin typeface="Cambria Math" charset="0"/>
                            <a:ea typeface="黑体" panose="02010609060101010101" pitchFamily="49" charset="-122"/>
                            <a:cs typeface="+mn-ea"/>
                          </a:rPr>
                        </m:ctrlPr>
                      </m:sSupPr>
                      <m:e>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𝑥</m:t>
                        </m:r>
                      </m:e>
                      <m:sup>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m:t>
                        </m:r>
                      </m:sup>
                    </m:sSup>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m:t>
                    </m:r>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𝑁</m:t>
                    </m:r>
                    <m:d>
                      <m:dPr>
                        <m:ctrlPr>
                          <a:rPr lang="en-US" altLang="zh-CN" sz="2000" b="0" i="1" smtClean="0">
                            <a:solidFill>
                              <a:schemeClr val="accent1">
                                <a:lumMod val="75000"/>
                              </a:schemeClr>
                            </a:solidFill>
                            <a:latin typeface="Cambria Math" charset="0"/>
                            <a:ea typeface="黑体" panose="02010609060101010101" pitchFamily="49" charset="-122"/>
                            <a:cs typeface="+mn-ea"/>
                          </a:rPr>
                        </m:ctrlPr>
                      </m:dPr>
                      <m:e>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𝑥</m:t>
                        </m:r>
                        <m:d>
                          <m:dPr>
                            <m:ctrlPr>
                              <a:rPr lang="en-US" altLang="zh-CN" sz="2000" b="0" i="1" smtClean="0">
                                <a:solidFill>
                                  <a:schemeClr val="accent1">
                                    <a:lumMod val="75000"/>
                                  </a:schemeClr>
                                </a:solidFill>
                                <a:latin typeface="Cambria Math" charset="0"/>
                                <a:ea typeface="黑体" panose="02010609060101010101" pitchFamily="49" charset="-122"/>
                                <a:cs typeface="+mn-ea"/>
                              </a:rPr>
                            </m:ctrlPr>
                          </m:dPr>
                          <m:e>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0</m:t>
                            </m:r>
                          </m:e>
                        </m:d>
                      </m:e>
                    </m:d>
                  </m:oMath>
                </a14:m>
                <a:r>
                  <a:rPr lang="zh-CN" altLang="en-US" sz="2000" b="0" dirty="0">
                    <a:solidFill>
                      <a:schemeClr val="accent1">
                        <a:lumMod val="75000"/>
                      </a:schemeClr>
                    </a:solidFill>
                    <a:latin typeface="黑体" panose="02010609060101010101" pitchFamily="49" charset="-122"/>
                    <a:ea typeface="黑体" panose="02010609060101010101" pitchFamily="49" charset="-122"/>
                    <a:cs typeface="+mn-ea"/>
                  </a:rPr>
                  <a:t>，是否接受新解</a:t>
                </a:r>
                <a:r>
                  <a:rPr lang="en-US" altLang="zh-CN" sz="2000" b="0" dirty="0">
                    <a:solidFill>
                      <a:schemeClr val="accent1">
                        <a:lumMod val="75000"/>
                      </a:schemeClr>
                    </a:solidFill>
                    <a:latin typeface="黑体" panose="02010609060101010101" pitchFamily="49" charset="-122"/>
                    <a:ea typeface="黑体" panose="02010609060101010101" pitchFamily="49" charset="-122"/>
                    <a:cs typeface="+mn-ea"/>
                  </a:rPr>
                  <a:t>x(1)</a:t>
                </a:r>
                <a:r>
                  <a:rPr lang="zh-CN" altLang="en-US" sz="2000" b="0" dirty="0">
                    <a:solidFill>
                      <a:schemeClr val="accent1">
                        <a:lumMod val="75000"/>
                      </a:schemeClr>
                    </a:solidFill>
                    <a:latin typeface="黑体" panose="02010609060101010101" pitchFamily="49" charset="-122"/>
                    <a:ea typeface="黑体" panose="02010609060101010101" pitchFamily="49" charset="-122"/>
                    <a:cs typeface="+mn-ea"/>
                  </a:rPr>
                  <a:t>依赖于下面的概率：</a:t>
                </a:r>
                <a:endParaRPr lang="en-US" altLang="zh-CN" sz="2000" b="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endParaRPr lang="en-US" altLang="zh-CN" sz="2000" b="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换句话说，如果生成的解</a:t>
                </a:r>
                <a14:m>
                  <m:oMath xmlns:m="http://schemas.openxmlformats.org/officeDocument/2006/math">
                    <m:sSup>
                      <m:sSupPr>
                        <m:ctrlPr>
                          <a:rPr lang="en-US" altLang="zh-CN" sz="2000" b="0" i="1" smtClean="0">
                            <a:solidFill>
                              <a:schemeClr val="accent1">
                                <a:lumMod val="75000"/>
                              </a:schemeClr>
                            </a:solidFill>
                            <a:latin typeface="Cambria Math" charset="0"/>
                            <a:ea typeface="黑体" panose="02010609060101010101" pitchFamily="49" charset="-122"/>
                            <a:cs typeface="+mn-ea"/>
                          </a:rPr>
                        </m:ctrlPr>
                      </m:sSupPr>
                      <m:e>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𝑥</m:t>
                        </m:r>
                      </m:e>
                      <m:sup>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m:t>
                        </m:r>
                      </m:sup>
                    </m:sSup>
                  </m:oMath>
                </a14:m>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的函数值比前一</a:t>
                </a:r>
                <a:r>
                  <a:rPr lang="zh-CN" altLang="en-US" sz="2000" dirty="0" smtClean="0">
                    <a:solidFill>
                      <a:schemeClr val="accent1">
                        <a:lumMod val="75000"/>
                      </a:schemeClr>
                    </a:solidFill>
                    <a:latin typeface="黑体" panose="02010609060101010101" pitchFamily="49" charset="-122"/>
                    <a:ea typeface="黑体" panose="02010609060101010101" pitchFamily="49" charset="-122"/>
                    <a:cs typeface="+mn-ea"/>
                  </a:rPr>
                  <a:t>个解的</a:t>
                </a:r>
                <a:endParaRPr lang="en-US" altLang="zh-CN" sz="2000" dirty="0" smtClean="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r>
                  <a:rPr lang="zh-CN" altLang="en-US" sz="2000" dirty="0" smtClean="0">
                    <a:solidFill>
                      <a:schemeClr val="accent1">
                        <a:lumMod val="75000"/>
                      </a:schemeClr>
                    </a:solidFill>
                    <a:latin typeface="黑体" panose="02010609060101010101" pitchFamily="49" charset="-122"/>
                    <a:ea typeface="黑体" panose="02010609060101010101" pitchFamily="49" charset="-122"/>
                    <a:cs typeface="+mn-ea"/>
                  </a:rPr>
                  <a:t>函</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数值更小，则接受其作为新解，否则按概率接受。</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mc:Choice>
        <mc:Fallback>
          <p:sp>
            <p:nvSpPr>
              <p:cNvPr id="14" name="Rectangle 26">
                <a:extLst>
                  <a:ext uri="{FF2B5EF4-FFF2-40B4-BE49-F238E27FC236}">
                    <a16:creationId xmlns:a16="http://schemas.microsoft.com/office/drawing/2014/main" xmlns:a14="http://schemas.microsoft.com/office/drawing/2010/main" xmlns="" id="{93B03E7F-B12C-4F61-8552-0A11D529CB07}"/>
                  </a:ext>
                </a:extLst>
              </p:cNvPr>
              <p:cNvSpPr>
                <a:spLocks noRot="1" noChangeAspect="1" noMove="1" noResize="1" noEditPoints="1" noAdjustHandles="1" noChangeArrowheads="1" noChangeShapeType="1" noTextEdit="1"/>
              </p:cNvSpPr>
              <p:nvPr/>
            </p:nvSpPr>
            <p:spPr>
              <a:xfrm>
                <a:off x="2157521" y="3693435"/>
                <a:ext cx="9888478" cy="3099606"/>
              </a:xfrm>
              <a:prstGeom prst="rect">
                <a:avLst/>
              </a:prstGeom>
              <a:blipFill rotWithShape="0">
                <a:blip r:embed="rId4"/>
                <a:stretch>
                  <a:fillRect l="-617" t="-591" r="-308" b="-984"/>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xmlns="" id="{04CAFA68-69C0-42C8-8C6B-C34F60823E6E}"/>
              </a:ext>
            </a:extLst>
          </p:cNvPr>
          <p:cNvPicPr>
            <a:picLocks noChangeAspect="1"/>
          </p:cNvPicPr>
          <p:nvPr/>
        </p:nvPicPr>
        <p:blipFill rotWithShape="1">
          <a:blip r:embed="rId5"/>
          <a:srcRect b="9048"/>
          <a:stretch/>
        </p:blipFill>
        <p:spPr>
          <a:xfrm>
            <a:off x="2157521" y="4916204"/>
            <a:ext cx="5495925" cy="1048253"/>
          </a:xfrm>
          <a:prstGeom prst="rect">
            <a:avLst/>
          </a:prstGeom>
        </p:spPr>
      </p:pic>
    </p:spTree>
    <p:extLst>
      <p:ext uri="{BB962C8B-B14F-4D97-AF65-F5344CB8AC3E}">
        <p14:creationId xmlns:p14="http://schemas.microsoft.com/office/powerpoint/2010/main" val="3616169571"/>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xmlns="" id="{B74A6A5B-7265-6746-8EDC-9B3CDE187409}"/>
              </a:ext>
            </a:extLst>
          </p:cNvPr>
          <p:cNvGrpSpPr/>
          <p:nvPr/>
        </p:nvGrpSpPr>
        <p:grpSpPr>
          <a:xfrm>
            <a:off x="596727" y="472248"/>
            <a:ext cx="5409245" cy="523220"/>
            <a:chOff x="-4764" y="99435"/>
            <a:chExt cx="5409245" cy="523220"/>
          </a:xfrm>
        </p:grpSpPr>
        <p:sp>
          <p:nvSpPr>
            <p:cNvPr id="33" name="文本框 32">
              <a:extLst>
                <a:ext uri="{FF2B5EF4-FFF2-40B4-BE49-F238E27FC236}">
                  <a16:creationId xmlns:a16="http://schemas.microsoft.com/office/drawing/2014/main" xmlns="" id="{DEE02059-6358-F94E-A16E-168FF82FB428}"/>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模拟退火算法</a:t>
              </a:r>
            </a:p>
          </p:txBody>
        </p:sp>
        <p:grpSp>
          <p:nvGrpSpPr>
            <p:cNvPr id="34" name="组合 33">
              <a:extLst>
                <a:ext uri="{FF2B5EF4-FFF2-40B4-BE49-F238E27FC236}">
                  <a16:creationId xmlns:a16="http://schemas.microsoft.com/office/drawing/2014/main" xmlns="" id="{3323A2BB-49C0-4747-9088-C4FFAA4FC1BE}"/>
                </a:ext>
              </a:extLst>
            </p:cNvPr>
            <p:cNvGrpSpPr/>
            <p:nvPr/>
          </p:nvGrpSpPr>
          <p:grpSpPr>
            <a:xfrm>
              <a:off x="-4764" y="142875"/>
              <a:ext cx="565783" cy="436341"/>
              <a:chOff x="-4764" y="142875"/>
              <a:chExt cx="565783" cy="436341"/>
            </a:xfrm>
          </p:grpSpPr>
          <p:sp>
            <p:nvSpPr>
              <p:cNvPr id="35" name="矩形 34">
                <a:extLst>
                  <a:ext uri="{FF2B5EF4-FFF2-40B4-BE49-F238E27FC236}">
                    <a16:creationId xmlns:a16="http://schemas.microsoft.com/office/drawing/2014/main" xmlns=""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xmlns=""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13" name="Rectangle 26">
            <a:extLst>
              <a:ext uri="{FF2B5EF4-FFF2-40B4-BE49-F238E27FC236}">
                <a16:creationId xmlns:a16="http://schemas.microsoft.com/office/drawing/2014/main" xmlns="" id="{686EAADD-BBB5-4A75-B059-48233FDE1EDA}"/>
              </a:ext>
            </a:extLst>
          </p:cNvPr>
          <p:cNvSpPr/>
          <p:nvPr/>
        </p:nvSpPr>
        <p:spPr>
          <a:xfrm>
            <a:off x="2161125" y="1352011"/>
            <a:ext cx="8084674" cy="417654"/>
          </a:xfrm>
          <a:prstGeom prst="rect">
            <a:avLst/>
          </a:prstGeom>
        </p:spPr>
        <p:txBody>
          <a:bodyPr wrap="square" lIns="96430" tIns="48216" rIns="96430" bIns="48216">
            <a:spAutoFit/>
          </a:bodyPr>
          <a:lstStyle/>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0" name="Pentagon 33">
            <a:extLst>
              <a:ext uri="{FF2B5EF4-FFF2-40B4-BE49-F238E27FC236}">
                <a16:creationId xmlns:a16="http://schemas.microsoft.com/office/drawing/2014/main" xmlns="" id="{9EF8DAF3-942D-4378-A07C-73055D9FE522}"/>
              </a:ext>
            </a:extLst>
          </p:cNvPr>
          <p:cNvSpPr/>
          <p:nvPr/>
        </p:nvSpPr>
        <p:spPr>
          <a:xfrm>
            <a:off x="1532831" y="148975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mc:AlternateContent xmlns:mc="http://schemas.openxmlformats.org/markup-compatibility/2006">
        <mc:Choice xmlns:a14="http://schemas.microsoft.com/office/drawing/2010/main" Requires="a14">
          <p:sp>
            <p:nvSpPr>
              <p:cNvPr id="11" name="Rectangle 26">
                <a:extLst>
                  <a:ext uri="{FF2B5EF4-FFF2-40B4-BE49-F238E27FC236}">
                    <a16:creationId xmlns:a16="http://schemas.microsoft.com/office/drawing/2014/main" xmlns="" id="{7333FBA8-87E1-4110-A516-EA9615A2CAB9}"/>
                  </a:ext>
                </a:extLst>
              </p:cNvPr>
              <p:cNvSpPr/>
              <p:nvPr/>
            </p:nvSpPr>
            <p:spPr>
              <a:xfrm>
                <a:off x="2157521" y="1456085"/>
                <a:ext cx="8088278" cy="1156318"/>
              </a:xfrm>
              <a:prstGeom prst="rect">
                <a:avLst/>
              </a:prstGeom>
            </p:spPr>
            <p:txBody>
              <a:bodyPr wrap="square" lIns="96430" tIns="48216" rIns="96430" bIns="48216">
                <a:spAutoFit/>
              </a:bodyPr>
              <a:lstStyle/>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在温度</a:t>
                </a:r>
                <a14:m>
                  <m:oMath xmlns:m="http://schemas.openxmlformats.org/officeDocument/2006/math">
                    <m:sSub>
                      <m:sSubPr>
                        <m:ctrlPr>
                          <a:rPr lang="en-US" altLang="zh-CN" sz="2000" b="0" i="1" smtClean="0">
                            <a:solidFill>
                              <a:schemeClr val="accent1">
                                <a:lumMod val="75000"/>
                              </a:schemeClr>
                            </a:solidFill>
                            <a:latin typeface="Cambria Math" charset="0"/>
                            <a:ea typeface="黑体" panose="02010609060101010101" pitchFamily="49" charset="-122"/>
                            <a:cs typeface="+mn-ea"/>
                          </a:rPr>
                        </m:ctrlPr>
                      </m:sSubPr>
                      <m:e>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𝑇</m:t>
                        </m:r>
                      </m:e>
                      <m:sub>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𝑖</m:t>
                        </m:r>
                      </m:sub>
                    </m:sSub>
                  </m:oMath>
                </a14:m>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下，经过很多次的转移之后，降低温度</a:t>
                </a:r>
                <a14:m>
                  <m:oMath xmlns:m="http://schemas.openxmlformats.org/officeDocument/2006/math">
                    <m:sSub>
                      <m:sSubPr>
                        <m:ctrlPr>
                          <a:rPr lang="en-US" altLang="zh-CN" sz="2000" i="1">
                            <a:solidFill>
                              <a:schemeClr val="accent1">
                                <a:lumMod val="75000"/>
                              </a:schemeClr>
                            </a:solidFill>
                            <a:latin typeface="Cambria Math" charset="0"/>
                            <a:ea typeface="黑体" panose="02010609060101010101" pitchFamily="49" charset="-122"/>
                            <a:cs typeface="+mn-ea"/>
                          </a:rPr>
                        </m:ctrlPr>
                      </m:sSubPr>
                      <m:e>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𝑇</m:t>
                        </m:r>
                      </m:e>
                      <m:sub>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𝑖</m:t>
                        </m:r>
                      </m:sub>
                    </m:sSub>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 </m:t>
                    </m:r>
                  </m:oMath>
                </a14:m>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得到</a:t>
                </a:r>
                <a14:m>
                  <m:oMath xmlns:m="http://schemas.openxmlformats.org/officeDocument/2006/math">
                    <m:sSub>
                      <m:sSubPr>
                        <m:ctrlPr>
                          <a:rPr lang="en-US" altLang="zh-CN" sz="2000" i="1">
                            <a:solidFill>
                              <a:schemeClr val="accent1">
                                <a:lumMod val="75000"/>
                              </a:schemeClr>
                            </a:solidFill>
                            <a:latin typeface="Cambria Math" charset="0"/>
                            <a:ea typeface="黑体" panose="02010609060101010101" pitchFamily="49" charset="-122"/>
                            <a:cs typeface="+mn-ea"/>
                          </a:rPr>
                        </m:ctrlPr>
                      </m:sSubPr>
                      <m:e>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𝑇</m:t>
                        </m:r>
                      </m:e>
                      <m:sub>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𝑖</m:t>
                        </m:r>
                        <m:r>
                          <a:rPr lang="en-US" altLang="zh-CN" sz="2000" i="1" smtClean="0">
                            <a:solidFill>
                              <a:schemeClr val="accent1">
                                <a:lumMod val="75000"/>
                              </a:schemeClr>
                            </a:solidFill>
                            <a:latin typeface="Cambria Math" panose="02040503050406030204" pitchFamily="18" charset="0"/>
                            <a:ea typeface="黑体" panose="02010609060101010101" pitchFamily="49" charset="-122"/>
                            <a:cs typeface="+mn-ea"/>
                          </a:rPr>
                          <m:t>+</m:t>
                        </m:r>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1</m:t>
                        </m:r>
                      </m:sub>
                    </m:sSub>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&lt;</m:t>
                    </m:r>
                    <m:sSub>
                      <m:sSubPr>
                        <m:ctrlPr>
                          <a:rPr lang="en-US" altLang="zh-CN" sz="2000" b="0" i="1" smtClean="0">
                            <a:solidFill>
                              <a:schemeClr val="accent1">
                                <a:lumMod val="75000"/>
                              </a:schemeClr>
                            </a:solidFill>
                            <a:latin typeface="Cambria Math" charset="0"/>
                            <a:ea typeface="黑体" panose="02010609060101010101" pitchFamily="49" charset="-122"/>
                            <a:cs typeface="+mn-ea"/>
                          </a:rPr>
                        </m:ctrlPr>
                      </m:sSubPr>
                      <m:e>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𝑇</m:t>
                        </m:r>
                      </m:e>
                      <m:sub>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𝑖</m:t>
                        </m:r>
                      </m:sub>
                    </m:sSub>
                  </m:oMath>
                </a14:m>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在</a:t>
                </a:r>
                <a14:m>
                  <m:oMath xmlns:m="http://schemas.openxmlformats.org/officeDocument/2006/math">
                    <m:sSub>
                      <m:sSubPr>
                        <m:ctrlPr>
                          <a:rPr lang="en-US" altLang="zh-CN" sz="2000" i="1">
                            <a:solidFill>
                              <a:schemeClr val="accent1">
                                <a:lumMod val="75000"/>
                              </a:schemeClr>
                            </a:solidFill>
                            <a:latin typeface="Cambria Math" charset="0"/>
                            <a:ea typeface="黑体" panose="02010609060101010101" pitchFamily="49" charset="-122"/>
                            <a:cs typeface="+mn-ea"/>
                          </a:rPr>
                        </m:ctrlPr>
                      </m:sSubPr>
                      <m:e>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𝑇</m:t>
                        </m:r>
                      </m:e>
                      <m:sub>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𝑖</m:t>
                        </m:r>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+1</m:t>
                        </m:r>
                      </m:sub>
                    </m:sSub>
                  </m:oMath>
                </a14:m>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下重复上述过程。因此整个优化过程就是不断寻找新解和缓慢降温的交替过程。最终的解是对该</a:t>
                </a:r>
                <a:r>
                  <a:rPr lang="zh-CN" altLang="en-US" sz="2000" dirty="0" smtClean="0">
                    <a:solidFill>
                      <a:schemeClr val="accent1">
                        <a:lumMod val="75000"/>
                      </a:schemeClr>
                    </a:solidFill>
                    <a:latin typeface="黑体" panose="02010609060101010101" pitchFamily="49" charset="-122"/>
                    <a:ea typeface="黑体" panose="02010609060101010101" pitchFamily="49" charset="-122"/>
                    <a:cs typeface="+mn-ea"/>
                  </a:rPr>
                  <a:t>问题</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寻优的结果。</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mc:Choice>
        <mc:Fallback>
          <p:sp>
            <p:nvSpPr>
              <p:cNvPr id="11" name="Rectangle 26">
                <a:extLst>
                  <a:ext uri="{FF2B5EF4-FFF2-40B4-BE49-F238E27FC236}">
                    <a16:creationId xmlns:a16="http://schemas.microsoft.com/office/drawing/2014/main" xmlns:a14="http://schemas.microsoft.com/office/drawing/2010/main" xmlns="" id="{7333FBA8-87E1-4110-A516-EA9615A2CAB9}"/>
                  </a:ext>
                </a:extLst>
              </p:cNvPr>
              <p:cNvSpPr>
                <a:spLocks noRot="1" noChangeAspect="1" noMove="1" noResize="1" noEditPoints="1" noAdjustHandles="1" noChangeArrowheads="1" noChangeShapeType="1" noTextEdit="1"/>
              </p:cNvSpPr>
              <p:nvPr/>
            </p:nvSpPr>
            <p:spPr>
              <a:xfrm>
                <a:off x="2157521" y="1456085"/>
                <a:ext cx="8088278" cy="1156318"/>
              </a:xfrm>
              <a:prstGeom prst="rect">
                <a:avLst/>
              </a:prstGeom>
              <a:blipFill rotWithShape="0">
                <a:blip r:embed="rId3"/>
                <a:stretch>
                  <a:fillRect l="-754" t="-31053" r="-678" b="-7895"/>
                </a:stretch>
              </a:blipFill>
            </p:spPr>
            <p:txBody>
              <a:bodyPr/>
              <a:lstStyle/>
              <a:p>
                <a:r>
                  <a:rPr lang="zh-CN" altLang="en-US">
                    <a:noFill/>
                  </a:rPr>
                  <a:t> </a:t>
                </a:r>
              </a:p>
            </p:txBody>
          </p:sp>
        </mc:Fallback>
      </mc:AlternateContent>
      <p:sp>
        <p:nvSpPr>
          <p:cNvPr id="12" name="Pentagon 33">
            <a:extLst>
              <a:ext uri="{FF2B5EF4-FFF2-40B4-BE49-F238E27FC236}">
                <a16:creationId xmlns:a16="http://schemas.microsoft.com/office/drawing/2014/main" xmlns="" id="{F99D2674-C782-428B-A161-9C89D908E47C}"/>
              </a:ext>
            </a:extLst>
          </p:cNvPr>
          <p:cNvSpPr/>
          <p:nvPr/>
        </p:nvSpPr>
        <p:spPr>
          <a:xfrm>
            <a:off x="1532831" y="372710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4" name="Rectangle 26">
            <a:extLst>
              <a:ext uri="{FF2B5EF4-FFF2-40B4-BE49-F238E27FC236}">
                <a16:creationId xmlns:a16="http://schemas.microsoft.com/office/drawing/2014/main" xmlns="" id="{93B03E7F-B12C-4F61-8552-0A11D529CB07}"/>
              </a:ext>
            </a:extLst>
          </p:cNvPr>
          <p:cNvSpPr/>
          <p:nvPr/>
        </p:nvSpPr>
        <p:spPr>
          <a:xfrm>
            <a:off x="2157521" y="3693435"/>
            <a:ext cx="8088278" cy="1156318"/>
          </a:xfrm>
          <a:prstGeom prst="rect">
            <a:avLst/>
          </a:prstGeom>
        </p:spPr>
        <p:txBody>
          <a:bodyPr wrap="square" lIns="96430" tIns="48216" rIns="96430" bIns="48216">
            <a:spAutoFit/>
          </a:bodyPr>
          <a:lstStyle/>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可以证明，如果温度下降十分缓慢，而在每个温度都有足够多次的状态转移，使之在每一个温度下达到热平衡，则全局最优解将以概率</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1</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被找到。因此可以说模拟退火算法可以</a:t>
            </a:r>
            <a:r>
              <a:rPr lang="zh-CN" altLang="en-US" sz="2000" dirty="0" smtClean="0">
                <a:solidFill>
                  <a:schemeClr val="accent1">
                    <a:lumMod val="75000"/>
                  </a:schemeClr>
                </a:solidFill>
                <a:latin typeface="黑体" panose="02010609060101010101" pitchFamily="49" charset="-122"/>
                <a:ea typeface="黑体" panose="02010609060101010101" pitchFamily="49" charset="-122"/>
                <a:cs typeface="+mn-ea"/>
              </a:rPr>
              <a:t>找到</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全局最优解。</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spTree>
    <p:extLst>
      <p:ext uri="{BB962C8B-B14F-4D97-AF65-F5344CB8AC3E}">
        <p14:creationId xmlns:p14="http://schemas.microsoft.com/office/powerpoint/2010/main" val="2660378812"/>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xmlns="" id="{B74A6A5B-7265-6746-8EDC-9B3CDE187409}"/>
              </a:ext>
            </a:extLst>
          </p:cNvPr>
          <p:cNvGrpSpPr/>
          <p:nvPr/>
        </p:nvGrpSpPr>
        <p:grpSpPr>
          <a:xfrm>
            <a:off x="596727" y="472248"/>
            <a:ext cx="5409245" cy="523220"/>
            <a:chOff x="-4764" y="99435"/>
            <a:chExt cx="5409245" cy="523220"/>
          </a:xfrm>
        </p:grpSpPr>
        <p:sp>
          <p:nvSpPr>
            <p:cNvPr id="33" name="文本框 32">
              <a:extLst>
                <a:ext uri="{FF2B5EF4-FFF2-40B4-BE49-F238E27FC236}">
                  <a16:creationId xmlns:a16="http://schemas.microsoft.com/office/drawing/2014/main" xmlns="" id="{DEE02059-6358-F94E-A16E-168FF82FB428}"/>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模拟退火算法</a:t>
              </a:r>
            </a:p>
          </p:txBody>
        </p:sp>
        <p:grpSp>
          <p:nvGrpSpPr>
            <p:cNvPr id="34" name="组合 33">
              <a:extLst>
                <a:ext uri="{FF2B5EF4-FFF2-40B4-BE49-F238E27FC236}">
                  <a16:creationId xmlns:a16="http://schemas.microsoft.com/office/drawing/2014/main" xmlns="" id="{3323A2BB-49C0-4747-9088-C4FFAA4FC1BE}"/>
                </a:ext>
              </a:extLst>
            </p:cNvPr>
            <p:cNvGrpSpPr/>
            <p:nvPr/>
          </p:nvGrpSpPr>
          <p:grpSpPr>
            <a:xfrm>
              <a:off x="-4764" y="142875"/>
              <a:ext cx="565783" cy="436341"/>
              <a:chOff x="-4764" y="142875"/>
              <a:chExt cx="565783" cy="436341"/>
            </a:xfrm>
          </p:grpSpPr>
          <p:sp>
            <p:nvSpPr>
              <p:cNvPr id="35" name="矩形 34">
                <a:extLst>
                  <a:ext uri="{FF2B5EF4-FFF2-40B4-BE49-F238E27FC236}">
                    <a16:creationId xmlns:a16="http://schemas.microsoft.com/office/drawing/2014/main" xmlns=""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xmlns=""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13" name="Rectangle 26">
            <a:extLst>
              <a:ext uri="{FF2B5EF4-FFF2-40B4-BE49-F238E27FC236}">
                <a16:creationId xmlns:a16="http://schemas.microsoft.com/office/drawing/2014/main" xmlns="" id="{686EAADD-BBB5-4A75-B059-48233FDE1EDA}"/>
              </a:ext>
            </a:extLst>
          </p:cNvPr>
          <p:cNvSpPr/>
          <p:nvPr/>
        </p:nvSpPr>
        <p:spPr>
          <a:xfrm>
            <a:off x="2161125" y="1352011"/>
            <a:ext cx="8084674" cy="417654"/>
          </a:xfrm>
          <a:prstGeom prst="rect">
            <a:avLst/>
          </a:prstGeom>
        </p:spPr>
        <p:txBody>
          <a:bodyPr wrap="square" lIns="96430" tIns="48216" rIns="96430" bIns="48216">
            <a:spAutoFit/>
          </a:bodyPr>
          <a:lstStyle/>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0" name="Pentagon 33">
            <a:extLst>
              <a:ext uri="{FF2B5EF4-FFF2-40B4-BE49-F238E27FC236}">
                <a16:creationId xmlns:a16="http://schemas.microsoft.com/office/drawing/2014/main" xmlns="" id="{9EF8DAF3-942D-4378-A07C-73055D9FE522}"/>
              </a:ext>
            </a:extLst>
          </p:cNvPr>
          <p:cNvSpPr/>
          <p:nvPr/>
        </p:nvSpPr>
        <p:spPr>
          <a:xfrm>
            <a:off x="1532831" y="148975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mc:AlternateContent xmlns:mc="http://schemas.openxmlformats.org/markup-compatibility/2006">
        <mc:Choice xmlns:a14="http://schemas.microsoft.com/office/drawing/2010/main" Requires="a14">
          <p:sp>
            <p:nvSpPr>
              <p:cNvPr id="11" name="Rectangle 26">
                <a:extLst>
                  <a:ext uri="{FF2B5EF4-FFF2-40B4-BE49-F238E27FC236}">
                    <a16:creationId xmlns:a16="http://schemas.microsoft.com/office/drawing/2014/main" xmlns="" id="{7333FBA8-87E1-4110-A516-EA9615A2CAB9}"/>
                  </a:ext>
                </a:extLst>
              </p:cNvPr>
              <p:cNvSpPr/>
              <p:nvPr/>
            </p:nvSpPr>
            <p:spPr>
              <a:xfrm>
                <a:off x="2157521" y="1456085"/>
                <a:ext cx="9600446" cy="4160024"/>
              </a:xfrm>
              <a:prstGeom prst="rect">
                <a:avLst/>
              </a:prstGeom>
            </p:spPr>
            <p:txBody>
              <a:bodyPr wrap="square" lIns="96430" tIns="48216" rIns="96430" bIns="48216">
                <a:spAutoFit/>
              </a:bodyPr>
              <a:lstStyle/>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注意事项：</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1</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理论上，降温过程要足够缓慢，要使得在每一温度下达到热平衡。但在计算机实现中，如果降温速度过缓，所得到的解的性能会较为令人满意，但是算法会太慢，相对于简单的搜索算法不具有明显优势。如果降温速度过快，很可能最终得不到全局最优解。因此使用时要综合考虑解的性能和算法速度，在两者之间采取一</a:t>
                </a:r>
                <a:r>
                  <a:rPr lang="zh-CN" altLang="en-US" sz="2000" dirty="0" smtClean="0">
                    <a:solidFill>
                      <a:schemeClr val="accent1">
                        <a:lumMod val="75000"/>
                      </a:schemeClr>
                    </a:solidFill>
                    <a:latin typeface="黑体" panose="02010609060101010101" pitchFamily="49" charset="-122"/>
                    <a:ea typeface="黑体" panose="02010609060101010101" pitchFamily="49" charset="-122"/>
                    <a:cs typeface="+mn-ea"/>
                  </a:rPr>
                  <a:t>种折中。</a:t>
                </a:r>
                <a:endParaRPr lang="en-US" altLang="zh-CN" sz="2000" dirty="0" smtClean="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endParaRPr lang="zh-CN" altLang="en-US"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2</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）要确定在每一温度下状态转换的结束准则。实际操作可以考虑当连续 </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m </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次的转换过程没有使状态发生变化时结束该温度下的状态转换。最终温度的确定可以提前定为一个较小的值</a:t>
                </a:r>
                <a14:m>
                  <m:oMath xmlns:m="http://schemas.openxmlformats.org/officeDocument/2006/math">
                    <m:sSub>
                      <m:sSubPr>
                        <m:ctrlPr>
                          <a:rPr lang="en-US" altLang="zh-CN" sz="2000" i="1" dirty="0">
                            <a:solidFill>
                              <a:schemeClr val="accent1">
                                <a:lumMod val="75000"/>
                              </a:schemeClr>
                            </a:solidFill>
                            <a:latin typeface="Cambria Math" charset="0"/>
                            <a:ea typeface="黑体" panose="02010609060101010101" pitchFamily="49" charset="-122"/>
                            <a:cs typeface="+mn-ea"/>
                          </a:rPr>
                        </m:ctrlPr>
                      </m:sSubPr>
                      <m:e>
                        <m:r>
                          <m:rPr>
                            <m:sty m:val="p"/>
                          </m:rP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T</m:t>
                        </m:r>
                      </m:e>
                      <m:sub>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𝑒</m:t>
                        </m:r>
                      </m:sub>
                    </m:sSub>
                  </m:oMath>
                </a14:m>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值，或连续几个温度下转换过程没有使状态发生变化算法就结束</a:t>
                </a:r>
                <a:r>
                  <a:rPr lang="zh-CN" altLang="en-US" sz="2000" dirty="0" smtClean="0">
                    <a:solidFill>
                      <a:schemeClr val="accent1">
                        <a:lumMod val="75000"/>
                      </a:schemeClr>
                    </a:solidFill>
                    <a:latin typeface="黑体" panose="02010609060101010101" pitchFamily="49" charset="-122"/>
                    <a:ea typeface="黑体" panose="02010609060101010101" pitchFamily="49" charset="-122"/>
                    <a:cs typeface="+mn-ea"/>
                  </a:rPr>
                  <a:t>。</a:t>
                </a:r>
                <a:endParaRPr lang="en-US" altLang="zh-CN" sz="2000" dirty="0" smtClean="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endParaRPr lang="zh-CN" altLang="en-US"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3</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）选择初始温度和确定某个可行解的邻域的方法也要恰当。</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mc:Choice>
        <mc:Fallback>
          <p:sp>
            <p:nvSpPr>
              <p:cNvPr id="11" name="Rectangle 26">
                <a:extLst>
                  <a:ext uri="{FF2B5EF4-FFF2-40B4-BE49-F238E27FC236}">
                    <a16:creationId xmlns:a16="http://schemas.microsoft.com/office/drawing/2014/main" xmlns:a14="http://schemas.microsoft.com/office/drawing/2010/main" xmlns="" id="{7333FBA8-87E1-4110-A516-EA9615A2CAB9}"/>
                  </a:ext>
                </a:extLst>
              </p:cNvPr>
              <p:cNvSpPr>
                <a:spLocks noRot="1" noChangeAspect="1" noMove="1" noResize="1" noEditPoints="1" noAdjustHandles="1" noChangeArrowheads="1" noChangeShapeType="1" noTextEdit="1"/>
              </p:cNvSpPr>
              <p:nvPr/>
            </p:nvSpPr>
            <p:spPr>
              <a:xfrm>
                <a:off x="2157521" y="1456085"/>
                <a:ext cx="9600446" cy="4160024"/>
              </a:xfrm>
              <a:prstGeom prst="rect">
                <a:avLst/>
              </a:prstGeom>
              <a:blipFill rotWithShape="0">
                <a:blip r:embed="rId3"/>
                <a:stretch>
                  <a:fillRect l="-635" t="-440" r="-571" b="-44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6321274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p:cNvGrpSpPr/>
          <p:nvPr/>
        </p:nvGrpSpPr>
        <p:grpSpPr>
          <a:xfrm>
            <a:off x="596727" y="2824237"/>
            <a:ext cx="11742303" cy="1585989"/>
            <a:chOff x="543760" y="2992796"/>
            <a:chExt cx="11742303" cy="1585989"/>
          </a:xfrm>
        </p:grpSpPr>
        <p:sp>
          <p:nvSpPr>
            <p:cNvPr id="27" name="圆角矩形 26"/>
            <p:cNvSpPr/>
            <p:nvPr/>
          </p:nvSpPr>
          <p:spPr>
            <a:xfrm>
              <a:off x="596727" y="3040261"/>
              <a:ext cx="11636369" cy="1491059"/>
            </a:xfrm>
            <a:prstGeom prst="roundRect">
              <a:avLst>
                <a:gd name="adj" fmla="val 0"/>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39" name="TextBox 38"/>
            <p:cNvSpPr txBox="1"/>
            <p:nvPr/>
          </p:nvSpPr>
          <p:spPr>
            <a:xfrm>
              <a:off x="741175" y="3072532"/>
              <a:ext cx="11447487" cy="1034129"/>
            </a:xfrm>
            <a:prstGeom prst="rect">
              <a:avLst/>
            </a:prstGeom>
            <a:noFill/>
          </p:spPr>
          <p:txBody>
            <a:bodyPr wrap="square" lIns="0" tIns="0" rIns="0" bIns="0" rtlCol="0">
              <a:spAutoFit/>
            </a:bodyPr>
            <a:lstStyle/>
            <a:p>
              <a:pPr defTabSz="963930">
                <a:lnSpc>
                  <a:spcPct val="120000"/>
                </a:lnSpc>
              </a:pPr>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rPr>
                <a:t>本次课程代码下载地址：</a:t>
              </a:r>
              <a:r>
                <a:rPr lang="en-US" altLang="zh-CN" sz="2800" dirty="0">
                  <a:solidFill>
                    <a:schemeClr val="accent1">
                      <a:lumMod val="75000"/>
                    </a:schemeClr>
                  </a:solidFill>
                  <a:latin typeface="黑体" panose="02010609060101010101" pitchFamily="49" charset="-122"/>
                  <a:ea typeface="黑体" panose="02010609060101010101" pitchFamily="49" charset="-122"/>
                </a:rPr>
                <a:t>https://github.com/yooongchun/MatlabCourse/tree/master/Lecture09</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40" name="矩形 93"/>
            <p:cNvSpPr/>
            <p:nvPr/>
          </p:nvSpPr>
          <p:spPr>
            <a:xfrm>
              <a:off x="543760" y="2992796"/>
              <a:ext cx="456275" cy="405001"/>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41" name="矩形 93"/>
            <p:cNvSpPr/>
            <p:nvPr/>
          </p:nvSpPr>
          <p:spPr>
            <a:xfrm rot="10800000">
              <a:off x="11829788" y="4173784"/>
              <a:ext cx="456275" cy="405001"/>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黑体" panose="02010609060101010101" pitchFamily="49" charset="-122"/>
                <a:ea typeface="黑体" panose="02010609060101010101" pitchFamily="49" charset="-122"/>
                <a:cs typeface="+mn-ea"/>
                <a:sym typeface="Arial" panose="020B0604020202020204" pitchFamily="34" charset="0"/>
              </a:endParaRPr>
            </a:p>
          </p:txBody>
        </p:sp>
      </p:grpSp>
      <p:grpSp>
        <p:nvGrpSpPr>
          <p:cNvPr id="15" name="组合 14">
            <a:extLst>
              <a:ext uri="{FF2B5EF4-FFF2-40B4-BE49-F238E27FC236}">
                <a16:creationId xmlns:a16="http://schemas.microsoft.com/office/drawing/2014/main" xmlns="" id="{384EDF4D-75FE-6845-9136-A3C2FA54AAA2}"/>
              </a:ext>
            </a:extLst>
          </p:cNvPr>
          <p:cNvGrpSpPr/>
          <p:nvPr/>
        </p:nvGrpSpPr>
        <p:grpSpPr>
          <a:xfrm>
            <a:off x="596727" y="472248"/>
            <a:ext cx="5409245" cy="523220"/>
            <a:chOff x="-4764" y="99435"/>
            <a:chExt cx="5409245" cy="523220"/>
          </a:xfrm>
        </p:grpSpPr>
        <p:sp>
          <p:nvSpPr>
            <p:cNvPr id="16" name="文本框 15">
              <a:extLst>
                <a:ext uri="{FF2B5EF4-FFF2-40B4-BE49-F238E27FC236}">
                  <a16:creationId xmlns:a16="http://schemas.microsoft.com/office/drawing/2014/main" xmlns="" id="{26AD4EA6-8CA9-1246-A420-A9845054AAC6}"/>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代码下载地址</a:t>
              </a:r>
            </a:p>
          </p:txBody>
        </p:sp>
        <p:grpSp>
          <p:nvGrpSpPr>
            <p:cNvPr id="17" name="组合 16">
              <a:extLst>
                <a:ext uri="{FF2B5EF4-FFF2-40B4-BE49-F238E27FC236}">
                  <a16:creationId xmlns:a16="http://schemas.microsoft.com/office/drawing/2014/main" xmlns="" id="{6E351974-C2E0-B04A-B142-DE765E9C1381}"/>
                </a:ext>
              </a:extLst>
            </p:cNvPr>
            <p:cNvGrpSpPr/>
            <p:nvPr/>
          </p:nvGrpSpPr>
          <p:grpSpPr>
            <a:xfrm>
              <a:off x="-4764" y="142875"/>
              <a:ext cx="565783" cy="436341"/>
              <a:chOff x="-4764" y="142875"/>
              <a:chExt cx="565783" cy="436341"/>
            </a:xfrm>
          </p:grpSpPr>
          <p:sp>
            <p:nvSpPr>
              <p:cNvPr id="18" name="矩形 17">
                <a:extLst>
                  <a:ext uri="{FF2B5EF4-FFF2-40B4-BE49-F238E27FC236}">
                    <a16:creationId xmlns:a16="http://schemas.microsoft.com/office/drawing/2014/main" xmlns="" id="{B417C83F-6560-D24C-B8E3-C2144CF40CC5}"/>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9" name="矩形 18">
                <a:extLst>
                  <a:ext uri="{FF2B5EF4-FFF2-40B4-BE49-F238E27FC236}">
                    <a16:creationId xmlns:a16="http://schemas.microsoft.com/office/drawing/2014/main" xmlns="" id="{9DC9983D-5F76-BE4F-ABCD-DEB72B6E8292}"/>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grpSp>
    </p:spTree>
    <p:extLst>
      <p:ext uri="{BB962C8B-B14F-4D97-AF65-F5344CB8AC3E}">
        <p14:creationId xmlns:p14="http://schemas.microsoft.com/office/powerpoint/2010/main" val="428514707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xmlns="" id="{B74A6A5B-7265-6746-8EDC-9B3CDE187409}"/>
              </a:ext>
            </a:extLst>
          </p:cNvPr>
          <p:cNvGrpSpPr/>
          <p:nvPr/>
        </p:nvGrpSpPr>
        <p:grpSpPr>
          <a:xfrm>
            <a:off x="596727" y="472248"/>
            <a:ext cx="5409245" cy="523220"/>
            <a:chOff x="-4764" y="99435"/>
            <a:chExt cx="5409245" cy="523220"/>
          </a:xfrm>
        </p:grpSpPr>
        <p:sp>
          <p:nvSpPr>
            <p:cNvPr id="33" name="文本框 32">
              <a:extLst>
                <a:ext uri="{FF2B5EF4-FFF2-40B4-BE49-F238E27FC236}">
                  <a16:creationId xmlns:a16="http://schemas.microsoft.com/office/drawing/2014/main" xmlns="" id="{DEE02059-6358-F94E-A16E-168FF82FB428}"/>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模拟退火算法</a:t>
              </a:r>
            </a:p>
          </p:txBody>
        </p:sp>
        <p:grpSp>
          <p:nvGrpSpPr>
            <p:cNvPr id="34" name="组合 33">
              <a:extLst>
                <a:ext uri="{FF2B5EF4-FFF2-40B4-BE49-F238E27FC236}">
                  <a16:creationId xmlns:a16="http://schemas.microsoft.com/office/drawing/2014/main" xmlns="" id="{3323A2BB-49C0-4747-9088-C4FFAA4FC1BE}"/>
                </a:ext>
              </a:extLst>
            </p:cNvPr>
            <p:cNvGrpSpPr/>
            <p:nvPr/>
          </p:nvGrpSpPr>
          <p:grpSpPr>
            <a:xfrm>
              <a:off x="-4764" y="142875"/>
              <a:ext cx="565783" cy="436341"/>
              <a:chOff x="-4764" y="142875"/>
              <a:chExt cx="565783" cy="436341"/>
            </a:xfrm>
          </p:grpSpPr>
          <p:sp>
            <p:nvSpPr>
              <p:cNvPr id="35" name="矩形 34">
                <a:extLst>
                  <a:ext uri="{FF2B5EF4-FFF2-40B4-BE49-F238E27FC236}">
                    <a16:creationId xmlns:a16="http://schemas.microsoft.com/office/drawing/2014/main" xmlns=""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xmlns=""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13" name="Rectangle 26">
            <a:extLst>
              <a:ext uri="{FF2B5EF4-FFF2-40B4-BE49-F238E27FC236}">
                <a16:creationId xmlns:a16="http://schemas.microsoft.com/office/drawing/2014/main" xmlns="" id="{686EAADD-BBB5-4A75-B059-48233FDE1EDA}"/>
              </a:ext>
            </a:extLst>
          </p:cNvPr>
          <p:cNvSpPr/>
          <p:nvPr/>
        </p:nvSpPr>
        <p:spPr>
          <a:xfrm>
            <a:off x="2161125" y="1352011"/>
            <a:ext cx="8084674" cy="417654"/>
          </a:xfrm>
          <a:prstGeom prst="rect">
            <a:avLst/>
          </a:prstGeom>
        </p:spPr>
        <p:txBody>
          <a:bodyPr wrap="square" lIns="96430" tIns="48216" rIns="96430" bIns="48216">
            <a:spAutoFit/>
          </a:bodyPr>
          <a:lstStyle/>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0" name="Pentagon 33">
            <a:extLst>
              <a:ext uri="{FF2B5EF4-FFF2-40B4-BE49-F238E27FC236}">
                <a16:creationId xmlns:a16="http://schemas.microsoft.com/office/drawing/2014/main" xmlns="" id="{9EF8DAF3-942D-4378-A07C-73055D9FE522}"/>
              </a:ext>
            </a:extLst>
          </p:cNvPr>
          <p:cNvSpPr/>
          <p:nvPr/>
        </p:nvSpPr>
        <p:spPr>
          <a:xfrm>
            <a:off x="1532831" y="148975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1" name="Rectangle 26">
            <a:extLst>
              <a:ext uri="{FF2B5EF4-FFF2-40B4-BE49-F238E27FC236}">
                <a16:creationId xmlns:a16="http://schemas.microsoft.com/office/drawing/2014/main" xmlns="" id="{7333FBA8-87E1-4110-A516-EA9615A2CAB9}"/>
              </a:ext>
            </a:extLst>
          </p:cNvPr>
          <p:cNvSpPr/>
          <p:nvPr/>
        </p:nvSpPr>
        <p:spPr>
          <a:xfrm>
            <a:off x="2157521" y="1456085"/>
            <a:ext cx="6841533" cy="417654"/>
          </a:xfrm>
          <a:prstGeom prst="rect">
            <a:avLst/>
          </a:prstGeom>
        </p:spPr>
        <p:txBody>
          <a:bodyPr wrap="square" lIns="96430" tIns="48216" rIns="96430" bIns="48216">
            <a:spAutoFit/>
          </a:bodyPr>
          <a:lstStyle/>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例子（</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e02</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使用模拟退火算法求解</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e01</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的问题</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sp>
        <p:nvSpPr>
          <p:cNvPr id="12" name="Pentagon 33">
            <a:extLst>
              <a:ext uri="{FF2B5EF4-FFF2-40B4-BE49-F238E27FC236}">
                <a16:creationId xmlns:a16="http://schemas.microsoft.com/office/drawing/2014/main" xmlns="" id="{4449FD1B-B9C3-428C-A4F7-3D30C71C4775}"/>
              </a:ext>
            </a:extLst>
          </p:cNvPr>
          <p:cNvSpPr/>
          <p:nvPr/>
        </p:nvSpPr>
        <p:spPr>
          <a:xfrm>
            <a:off x="1556535" y="2401700"/>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mc:AlternateContent xmlns:mc="http://schemas.openxmlformats.org/markup-compatibility/2006">
        <mc:Choice xmlns:a14="http://schemas.microsoft.com/office/drawing/2010/main" Requires="a14">
          <p:sp>
            <p:nvSpPr>
              <p:cNvPr id="14" name="Rectangle 26">
                <a:extLst>
                  <a:ext uri="{FF2B5EF4-FFF2-40B4-BE49-F238E27FC236}">
                    <a16:creationId xmlns:a16="http://schemas.microsoft.com/office/drawing/2014/main" xmlns="" id="{1F008CD2-CB79-4728-88E7-AB51B0FB9C78}"/>
                  </a:ext>
                </a:extLst>
              </p:cNvPr>
              <p:cNvSpPr/>
              <p:nvPr/>
            </p:nvSpPr>
            <p:spPr>
              <a:xfrm>
                <a:off x="2181225" y="2368027"/>
                <a:ext cx="9288710" cy="1574701"/>
              </a:xfrm>
              <a:prstGeom prst="rect">
                <a:avLst/>
              </a:prstGeom>
            </p:spPr>
            <p:txBody>
              <a:bodyPr wrap="square" lIns="96430" tIns="48216" rIns="96430" bIns="48216">
                <a:spAutoFit/>
              </a:bodyPr>
              <a:lstStyle/>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1.</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解空间：解空间 </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S </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可表为</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{1,2,…,102}</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的所有固定起点和终点的循环排列集合，即</a:t>
                </a:r>
                <a14:m>
                  <m:oMath xmlns:m="http://schemas.openxmlformats.org/officeDocument/2006/math">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𝑆</m:t>
                    </m:r>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m:t>
                    </m:r>
                    <m:d>
                      <m:dPr>
                        <m:begChr m:val="{"/>
                        <m:endChr m:val="}"/>
                        <m:ctrlPr>
                          <a:rPr lang="en-US" altLang="zh-CN" sz="2000" b="0" i="1" smtClean="0">
                            <a:solidFill>
                              <a:schemeClr val="accent1">
                                <a:lumMod val="75000"/>
                              </a:schemeClr>
                            </a:solidFill>
                            <a:latin typeface="Cambria Math" charset="0"/>
                            <a:ea typeface="黑体" panose="02010609060101010101" pitchFamily="49" charset="-122"/>
                            <a:cs typeface="+mn-ea"/>
                          </a:rPr>
                        </m:ctrlPr>
                      </m:dPr>
                      <m:e>
                        <m:d>
                          <m:dPr>
                            <m:ctrlPr>
                              <a:rPr lang="en-US" altLang="zh-CN" sz="2000" b="0" i="1" smtClean="0">
                                <a:solidFill>
                                  <a:schemeClr val="accent1">
                                    <a:lumMod val="75000"/>
                                  </a:schemeClr>
                                </a:solidFill>
                                <a:latin typeface="Cambria Math" charset="0"/>
                                <a:ea typeface="黑体" panose="02010609060101010101" pitchFamily="49" charset="-122"/>
                                <a:cs typeface="+mn-ea"/>
                              </a:rPr>
                            </m:ctrlPr>
                          </m:dPr>
                          <m:e>
                            <m:sSub>
                              <m:sSubPr>
                                <m:ctrlPr>
                                  <a:rPr lang="en-US" altLang="zh-CN" sz="2000" b="0" i="1" smtClean="0">
                                    <a:solidFill>
                                      <a:schemeClr val="accent1">
                                        <a:lumMod val="75000"/>
                                      </a:schemeClr>
                                    </a:solidFill>
                                    <a:latin typeface="Cambria Math" charset="0"/>
                                    <a:ea typeface="黑体" panose="02010609060101010101" pitchFamily="49" charset="-122"/>
                                    <a:cs typeface="+mn-ea"/>
                                  </a:rPr>
                                </m:ctrlPr>
                              </m:sSubPr>
                              <m:e>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1</m:t>
                                </m:r>
                              </m:sub>
                            </m:sSub>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m:t>
                            </m:r>
                            <m:sSub>
                              <m:sSubPr>
                                <m:ctrlPr>
                                  <a:rPr lang="en-US" altLang="zh-CN" sz="2000" b="0" i="1" smtClean="0">
                                    <a:solidFill>
                                      <a:schemeClr val="accent1">
                                        <a:lumMod val="75000"/>
                                      </a:schemeClr>
                                    </a:solidFill>
                                    <a:latin typeface="Cambria Math" charset="0"/>
                                    <a:ea typeface="黑体" panose="02010609060101010101" pitchFamily="49" charset="-122"/>
                                    <a:cs typeface="+mn-ea"/>
                                  </a:rPr>
                                </m:ctrlPr>
                              </m:sSubPr>
                              <m:e>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102</m:t>
                                </m:r>
                              </m:sub>
                            </m:sSub>
                          </m:e>
                        </m:d>
                      </m:e>
                      <m:e>
                        <m:sSub>
                          <m:sSubPr>
                            <m:ctrlPr>
                              <a:rPr lang="en-US" altLang="zh-CN" sz="2000" b="0" i="1" smtClean="0">
                                <a:solidFill>
                                  <a:schemeClr val="accent1">
                                    <a:lumMod val="75000"/>
                                  </a:schemeClr>
                                </a:solidFill>
                                <a:latin typeface="Cambria Math" charset="0"/>
                                <a:ea typeface="黑体" panose="02010609060101010101" pitchFamily="49" charset="-122"/>
                                <a:cs typeface="+mn-ea"/>
                              </a:rPr>
                            </m:ctrlPr>
                          </m:sSubPr>
                          <m:e>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1</m:t>
                            </m:r>
                          </m:sub>
                        </m:sSub>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=1,</m:t>
                        </m:r>
                        <m:d>
                          <m:dPr>
                            <m:ctrlPr>
                              <a:rPr lang="en-US" altLang="zh-CN" sz="2000" b="0" i="1" smtClean="0">
                                <a:solidFill>
                                  <a:schemeClr val="accent1">
                                    <a:lumMod val="75000"/>
                                  </a:schemeClr>
                                </a:solidFill>
                                <a:latin typeface="Cambria Math" charset="0"/>
                                <a:ea typeface="黑体" panose="02010609060101010101" pitchFamily="49" charset="-122"/>
                                <a:cs typeface="+mn-ea"/>
                              </a:rPr>
                            </m:ctrlPr>
                          </m:dPr>
                          <m:e>
                            <m:sSub>
                              <m:sSubPr>
                                <m:ctrlPr>
                                  <a:rPr lang="en-US" altLang="zh-CN" sz="2000" b="0" i="1" smtClean="0">
                                    <a:solidFill>
                                      <a:schemeClr val="accent1">
                                        <a:lumMod val="75000"/>
                                      </a:schemeClr>
                                    </a:solidFill>
                                    <a:latin typeface="Cambria Math" charset="0"/>
                                    <a:ea typeface="黑体" panose="02010609060101010101" pitchFamily="49" charset="-122"/>
                                    <a:cs typeface="+mn-ea"/>
                                  </a:rPr>
                                </m:ctrlPr>
                              </m:sSubPr>
                              <m:e>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2</m:t>
                                </m:r>
                              </m:sub>
                            </m:sSub>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m:t>
                            </m:r>
                            <m:sSub>
                              <m:sSubPr>
                                <m:ctrlPr>
                                  <a:rPr lang="en-US" altLang="zh-CN" sz="2000" b="0" i="1" smtClean="0">
                                    <a:solidFill>
                                      <a:schemeClr val="accent1">
                                        <a:lumMod val="75000"/>
                                      </a:schemeClr>
                                    </a:solidFill>
                                    <a:latin typeface="Cambria Math" charset="0"/>
                                    <a:ea typeface="黑体" panose="02010609060101010101" pitchFamily="49" charset="-122"/>
                                    <a:cs typeface="+mn-ea"/>
                                  </a:rPr>
                                </m:ctrlPr>
                              </m:sSubPr>
                              <m:e>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101</m:t>
                                </m:r>
                              </m:sub>
                            </m:sSub>
                          </m:e>
                        </m:d>
                        <m:r>
                          <m:rPr>
                            <m:nor/>
                          </m:rP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m:t>为</m:t>
                        </m:r>
                        <m:r>
                          <m:rPr>
                            <m:nor/>
                          </m:rP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m:t>{2,3,…,101}</m:t>
                        </m:r>
                        <m:r>
                          <m:rPr>
                            <m:nor/>
                          </m:rP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m:t>的循环排列</m:t>
                        </m:r>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m:t>
                        </m:r>
                        <m:sSub>
                          <m:sSubPr>
                            <m:ctrlPr>
                              <a:rPr lang="en-US" altLang="zh-CN" sz="2000" b="0" i="1" dirty="0" smtClean="0">
                                <a:solidFill>
                                  <a:schemeClr val="accent1">
                                    <a:lumMod val="75000"/>
                                  </a:schemeClr>
                                </a:solidFill>
                                <a:latin typeface="Cambria Math" charset="0"/>
                                <a:ea typeface="黑体" panose="02010609060101010101" pitchFamily="49" charset="-122"/>
                                <a:cs typeface="+mn-ea"/>
                              </a:rPr>
                            </m:ctrlPr>
                          </m:sSubPr>
                          <m:e>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102</m:t>
                            </m:r>
                          </m:sub>
                        </m:sSub>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=102</m:t>
                        </m:r>
                      </m:e>
                    </m:d>
                  </m:oMath>
                </a14:m>
                <a:endParaRPr lang="en-US" altLang="zh-CN" sz="2000" b="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其中每一个循环排列表示侦察 </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100 </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个目标的一个回路</a:t>
                </a:r>
                <a14:m>
                  <m:oMath xmlns:m="http://schemas.openxmlformats.org/officeDocument/2006/math">
                    <m:sSub>
                      <m:sSubPr>
                        <m:ctrlPr>
                          <a:rPr lang="en-US" altLang="zh-CN" sz="2000" b="0" i="1" smtClean="0">
                            <a:solidFill>
                              <a:schemeClr val="accent1">
                                <a:lumMod val="75000"/>
                              </a:schemeClr>
                            </a:solidFill>
                            <a:latin typeface="Cambria Math" charset="0"/>
                            <a:ea typeface="黑体" panose="02010609060101010101" pitchFamily="49" charset="-122"/>
                            <a:cs typeface="+mn-ea"/>
                          </a:rPr>
                        </m:ctrlPr>
                      </m:sSubPr>
                      <m:e>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𝜋</m:t>
                        </m:r>
                      </m:e>
                      <m:sub>
                        <m:r>
                          <m:rPr>
                            <m:sty m:val="p"/>
                          </m:rP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i</m:t>
                        </m:r>
                      </m:sub>
                    </m:sSub>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m:t>
                    </m:r>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𝑗</m:t>
                    </m:r>
                  </m:oMath>
                </a14:m>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表示在第</a:t>
                </a:r>
                <a:r>
                  <a:rPr lang="en-US" altLang="zh-CN" sz="2000" dirty="0" err="1">
                    <a:solidFill>
                      <a:schemeClr val="accent1">
                        <a:lumMod val="75000"/>
                      </a:schemeClr>
                    </a:solidFill>
                    <a:latin typeface="黑体" panose="02010609060101010101" pitchFamily="49" charset="-122"/>
                    <a:ea typeface="黑体" panose="02010609060101010101" pitchFamily="49" charset="-122"/>
                    <a:cs typeface="+mn-ea"/>
                  </a:rPr>
                  <a:t>i</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次侦查</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j</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点。初始解可选为</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(1,2,…,102)</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，这里使用蒙特卡洛法求得一个较好的初始解。</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mc:Choice>
        <mc:Fallback>
          <p:sp>
            <p:nvSpPr>
              <p:cNvPr id="14" name="Rectangle 26">
                <a:extLst>
                  <a:ext uri="{FF2B5EF4-FFF2-40B4-BE49-F238E27FC236}">
                    <a16:creationId xmlns:a16="http://schemas.microsoft.com/office/drawing/2014/main" xmlns:a14="http://schemas.microsoft.com/office/drawing/2010/main" xmlns="" id="{1F008CD2-CB79-4728-88E7-AB51B0FB9C78}"/>
                  </a:ext>
                </a:extLst>
              </p:cNvPr>
              <p:cNvSpPr>
                <a:spLocks noRot="1" noChangeAspect="1" noMove="1" noResize="1" noEditPoints="1" noAdjustHandles="1" noChangeArrowheads="1" noChangeShapeType="1" noTextEdit="1"/>
              </p:cNvSpPr>
              <p:nvPr/>
            </p:nvSpPr>
            <p:spPr>
              <a:xfrm>
                <a:off x="2181225" y="2368027"/>
                <a:ext cx="9288710" cy="1574701"/>
              </a:xfrm>
              <a:prstGeom prst="rect">
                <a:avLst/>
              </a:prstGeom>
              <a:blipFill rotWithShape="0">
                <a:blip r:embed="rId3"/>
                <a:stretch>
                  <a:fillRect l="-656" t="-1158" r="-3281" b="-2703"/>
                </a:stretch>
              </a:blipFill>
            </p:spPr>
            <p:txBody>
              <a:bodyPr/>
              <a:lstStyle/>
              <a:p>
                <a:r>
                  <a:rPr lang="zh-CN" altLang="en-US">
                    <a:noFill/>
                  </a:rPr>
                  <a:t> </a:t>
                </a:r>
              </a:p>
            </p:txBody>
          </p:sp>
        </mc:Fallback>
      </mc:AlternateContent>
      <p:sp>
        <p:nvSpPr>
          <p:cNvPr id="15" name="Pentagon 33">
            <a:extLst>
              <a:ext uri="{FF2B5EF4-FFF2-40B4-BE49-F238E27FC236}">
                <a16:creationId xmlns:a16="http://schemas.microsoft.com/office/drawing/2014/main" xmlns="" id="{DF496E07-B562-468F-9B94-4AACF46F0BD5}"/>
              </a:ext>
            </a:extLst>
          </p:cNvPr>
          <p:cNvSpPr/>
          <p:nvPr/>
        </p:nvSpPr>
        <p:spPr>
          <a:xfrm>
            <a:off x="1556535" y="4470689"/>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6" name="Rectangle 26">
            <a:extLst>
              <a:ext uri="{FF2B5EF4-FFF2-40B4-BE49-F238E27FC236}">
                <a16:creationId xmlns:a16="http://schemas.microsoft.com/office/drawing/2014/main" xmlns="" id="{EAA8B4EA-144D-4F8D-BCF3-FEA4A9CCFC68}"/>
              </a:ext>
            </a:extLst>
          </p:cNvPr>
          <p:cNvSpPr/>
          <p:nvPr/>
        </p:nvSpPr>
        <p:spPr>
          <a:xfrm>
            <a:off x="2197202" y="4429327"/>
            <a:ext cx="9672454" cy="466706"/>
          </a:xfrm>
          <a:prstGeom prst="rect">
            <a:avLst/>
          </a:prstGeom>
        </p:spPr>
        <p:txBody>
          <a:bodyPr wrap="square" lIns="96430" tIns="48216" rIns="96430" bIns="48216">
            <a:spAutoFit/>
          </a:bodyPr>
          <a:lstStyle/>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2.</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目标函数：此时的目标函数为侦察所有目标的路径长度或称代价函数。我们要求：</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pic>
        <p:nvPicPr>
          <p:cNvPr id="2" name="图片 1">
            <a:extLst>
              <a:ext uri="{FF2B5EF4-FFF2-40B4-BE49-F238E27FC236}">
                <a16:creationId xmlns:a16="http://schemas.microsoft.com/office/drawing/2014/main" xmlns="" id="{C7C56FB6-1175-4B41-9702-0F751425F0DE}"/>
              </a:ext>
            </a:extLst>
          </p:cNvPr>
          <p:cNvPicPr>
            <a:picLocks noChangeAspect="1"/>
          </p:cNvPicPr>
          <p:nvPr/>
        </p:nvPicPr>
        <p:blipFill>
          <a:blip r:embed="rId4"/>
          <a:stretch>
            <a:fillRect/>
          </a:stretch>
        </p:blipFill>
        <p:spPr>
          <a:xfrm>
            <a:off x="2197202" y="4937395"/>
            <a:ext cx="3638550" cy="752475"/>
          </a:xfrm>
          <a:prstGeom prst="rect">
            <a:avLst/>
          </a:prstGeom>
        </p:spPr>
      </p:pic>
    </p:spTree>
    <p:extLst>
      <p:ext uri="{BB962C8B-B14F-4D97-AF65-F5344CB8AC3E}">
        <p14:creationId xmlns:p14="http://schemas.microsoft.com/office/powerpoint/2010/main" val="304115348"/>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xmlns="" id="{B74A6A5B-7265-6746-8EDC-9B3CDE187409}"/>
              </a:ext>
            </a:extLst>
          </p:cNvPr>
          <p:cNvGrpSpPr/>
          <p:nvPr/>
        </p:nvGrpSpPr>
        <p:grpSpPr>
          <a:xfrm>
            <a:off x="596727" y="472248"/>
            <a:ext cx="5409245" cy="523220"/>
            <a:chOff x="-4764" y="99435"/>
            <a:chExt cx="5409245" cy="523220"/>
          </a:xfrm>
        </p:grpSpPr>
        <p:sp>
          <p:nvSpPr>
            <p:cNvPr id="33" name="文本框 32">
              <a:extLst>
                <a:ext uri="{FF2B5EF4-FFF2-40B4-BE49-F238E27FC236}">
                  <a16:creationId xmlns:a16="http://schemas.microsoft.com/office/drawing/2014/main" xmlns="" id="{DEE02059-6358-F94E-A16E-168FF82FB428}"/>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模拟退火算法</a:t>
              </a:r>
            </a:p>
          </p:txBody>
        </p:sp>
        <p:grpSp>
          <p:nvGrpSpPr>
            <p:cNvPr id="34" name="组合 33">
              <a:extLst>
                <a:ext uri="{FF2B5EF4-FFF2-40B4-BE49-F238E27FC236}">
                  <a16:creationId xmlns:a16="http://schemas.microsoft.com/office/drawing/2014/main" xmlns="" id="{3323A2BB-49C0-4747-9088-C4FFAA4FC1BE}"/>
                </a:ext>
              </a:extLst>
            </p:cNvPr>
            <p:cNvGrpSpPr/>
            <p:nvPr/>
          </p:nvGrpSpPr>
          <p:grpSpPr>
            <a:xfrm>
              <a:off x="-4764" y="142875"/>
              <a:ext cx="565783" cy="436341"/>
              <a:chOff x="-4764" y="142875"/>
              <a:chExt cx="565783" cy="436341"/>
            </a:xfrm>
          </p:grpSpPr>
          <p:sp>
            <p:nvSpPr>
              <p:cNvPr id="35" name="矩形 34">
                <a:extLst>
                  <a:ext uri="{FF2B5EF4-FFF2-40B4-BE49-F238E27FC236}">
                    <a16:creationId xmlns:a16="http://schemas.microsoft.com/office/drawing/2014/main" xmlns=""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xmlns=""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13" name="Rectangle 26">
            <a:extLst>
              <a:ext uri="{FF2B5EF4-FFF2-40B4-BE49-F238E27FC236}">
                <a16:creationId xmlns:a16="http://schemas.microsoft.com/office/drawing/2014/main" xmlns="" id="{686EAADD-BBB5-4A75-B059-48233FDE1EDA}"/>
              </a:ext>
            </a:extLst>
          </p:cNvPr>
          <p:cNvSpPr/>
          <p:nvPr/>
        </p:nvSpPr>
        <p:spPr>
          <a:xfrm>
            <a:off x="2161125" y="1352011"/>
            <a:ext cx="8084674" cy="417654"/>
          </a:xfrm>
          <a:prstGeom prst="rect">
            <a:avLst/>
          </a:prstGeom>
        </p:spPr>
        <p:txBody>
          <a:bodyPr wrap="square" lIns="96430" tIns="48216" rIns="96430" bIns="48216">
            <a:spAutoFit/>
          </a:bodyPr>
          <a:lstStyle/>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0" name="Pentagon 33">
            <a:extLst>
              <a:ext uri="{FF2B5EF4-FFF2-40B4-BE49-F238E27FC236}">
                <a16:creationId xmlns:a16="http://schemas.microsoft.com/office/drawing/2014/main" xmlns="" id="{9EF8DAF3-942D-4378-A07C-73055D9FE522}"/>
              </a:ext>
            </a:extLst>
          </p:cNvPr>
          <p:cNvSpPr/>
          <p:nvPr/>
        </p:nvSpPr>
        <p:spPr>
          <a:xfrm>
            <a:off x="1532831" y="148975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mc:AlternateContent xmlns:mc="http://schemas.openxmlformats.org/markup-compatibility/2006">
        <mc:Choice xmlns:a14="http://schemas.microsoft.com/office/drawing/2010/main" Requires="a14">
          <p:sp>
            <p:nvSpPr>
              <p:cNvPr id="11" name="Rectangle 26">
                <a:extLst>
                  <a:ext uri="{FF2B5EF4-FFF2-40B4-BE49-F238E27FC236}">
                    <a16:creationId xmlns:a16="http://schemas.microsoft.com/office/drawing/2014/main" xmlns="" id="{7333FBA8-87E1-4110-A516-EA9615A2CAB9}"/>
                  </a:ext>
                </a:extLst>
              </p:cNvPr>
              <p:cNvSpPr/>
              <p:nvPr/>
            </p:nvSpPr>
            <p:spPr>
              <a:xfrm>
                <a:off x="2157521" y="1456085"/>
                <a:ext cx="9744462" cy="2313365"/>
              </a:xfrm>
              <a:prstGeom prst="rect">
                <a:avLst/>
              </a:prstGeom>
            </p:spPr>
            <p:txBody>
              <a:bodyPr wrap="square" lIns="96430" tIns="48216" rIns="96430" bIns="48216">
                <a:spAutoFit/>
              </a:bodyPr>
              <a:lstStyle/>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3.</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新解的产生：</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a)2</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变换法：任选序号</a:t>
                </a:r>
                <a:r>
                  <a:rPr lang="en-US" altLang="zh-CN" sz="2000" dirty="0" err="1">
                    <a:solidFill>
                      <a:schemeClr val="accent1">
                        <a:lumMod val="75000"/>
                      </a:schemeClr>
                    </a:solidFill>
                    <a:latin typeface="黑体" panose="02010609060101010101" pitchFamily="49" charset="-122"/>
                    <a:ea typeface="黑体" panose="02010609060101010101" pitchFamily="49" charset="-122"/>
                    <a:cs typeface="+mn-ea"/>
                  </a:rPr>
                  <a:t>u,v</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(u&lt;v)</a:t>
                </a:r>
                <a:endPar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endParaRPr>
              </a:p>
              <a:p>
                <a:pPr defTabSz="963930">
                  <a:lnSpc>
                    <a:spcPct val="120000"/>
                  </a:lnSpc>
                </a:pPr>
                <a14:m>
                  <m:oMath xmlns:m="http://schemas.openxmlformats.org/officeDocument/2006/math">
                    <m:r>
                      <m:rPr>
                        <m:sty m:val="p"/>
                      </m:rP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C</m:t>
                    </m:r>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m:t>
                    </m:r>
                    <m:sSub>
                      <m:sSubPr>
                        <m:ctrlPr>
                          <a:rPr lang="en-US" altLang="zh-CN" sz="2000" i="1" dirty="0">
                            <a:solidFill>
                              <a:schemeClr val="accent1">
                                <a:lumMod val="75000"/>
                              </a:schemeClr>
                            </a:solidFill>
                            <a:latin typeface="Cambria Math" charset="0"/>
                            <a:ea typeface="黑体" panose="02010609060101010101" pitchFamily="49" charset="-122"/>
                            <a:cs typeface="+mn-ea"/>
                          </a:rPr>
                        </m:ctrlPr>
                      </m:sSubPr>
                      <m:e>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1</m:t>
                        </m:r>
                      </m:sub>
                    </m:sSub>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m:t>
                    </m:r>
                    <m:sSub>
                      <m:sSubPr>
                        <m:ctrlPr>
                          <a:rPr lang="en-US" altLang="zh-CN" sz="2000" i="1" dirty="0">
                            <a:solidFill>
                              <a:schemeClr val="accent1">
                                <a:lumMod val="75000"/>
                              </a:schemeClr>
                            </a:solidFill>
                            <a:latin typeface="Cambria Math" charset="0"/>
                            <a:ea typeface="黑体" panose="02010609060101010101" pitchFamily="49" charset="-122"/>
                            <a:cs typeface="+mn-ea"/>
                          </a:rPr>
                        </m:ctrlPr>
                      </m:sSubPr>
                      <m:e>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𝑢</m:t>
                        </m:r>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−1</m:t>
                        </m:r>
                      </m:sub>
                    </m:sSub>
                    <m:sSub>
                      <m:sSubPr>
                        <m:ctrlPr>
                          <a:rPr lang="en-US" altLang="zh-CN" sz="2000" i="1" dirty="0">
                            <a:solidFill>
                              <a:schemeClr val="accent1">
                                <a:lumMod val="75000"/>
                              </a:schemeClr>
                            </a:solidFill>
                            <a:latin typeface="Cambria Math" charset="0"/>
                            <a:ea typeface="黑体" panose="02010609060101010101" pitchFamily="49" charset="-122"/>
                            <a:cs typeface="+mn-ea"/>
                          </a:rPr>
                        </m:ctrlPr>
                      </m:sSubPr>
                      <m:e>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𝑢</m:t>
                        </m:r>
                      </m:sub>
                    </m:sSub>
                    <m:sSub>
                      <m:sSubPr>
                        <m:ctrlPr>
                          <a:rPr lang="en-US" altLang="zh-CN" sz="2000" i="1" dirty="0">
                            <a:solidFill>
                              <a:schemeClr val="accent1">
                                <a:lumMod val="75000"/>
                              </a:schemeClr>
                            </a:solidFill>
                            <a:latin typeface="Cambria Math" charset="0"/>
                            <a:ea typeface="黑体" panose="02010609060101010101" pitchFamily="49" charset="-122"/>
                            <a:cs typeface="+mn-ea"/>
                          </a:rPr>
                        </m:ctrlPr>
                      </m:sSubPr>
                      <m:e>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𝑢</m:t>
                        </m:r>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+1</m:t>
                        </m:r>
                      </m:sub>
                    </m:sSub>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m:t>
                    </m:r>
                    <m:sSub>
                      <m:sSubPr>
                        <m:ctrlPr>
                          <a:rPr lang="en-US" altLang="zh-CN" sz="2000" i="1" dirty="0">
                            <a:solidFill>
                              <a:schemeClr val="accent1">
                                <a:lumMod val="75000"/>
                              </a:schemeClr>
                            </a:solidFill>
                            <a:latin typeface="Cambria Math" charset="0"/>
                            <a:ea typeface="黑体" panose="02010609060101010101" pitchFamily="49" charset="-122"/>
                            <a:cs typeface="+mn-ea"/>
                          </a:rPr>
                        </m:ctrlPr>
                      </m:sSubPr>
                      <m:e>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𝑣</m:t>
                        </m:r>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−1</m:t>
                        </m:r>
                      </m:sub>
                    </m:sSub>
                    <m:sSub>
                      <m:sSubPr>
                        <m:ctrlPr>
                          <a:rPr lang="en-US" altLang="zh-CN" sz="2000" i="1" dirty="0">
                            <a:solidFill>
                              <a:schemeClr val="accent1">
                                <a:lumMod val="75000"/>
                              </a:schemeClr>
                            </a:solidFill>
                            <a:latin typeface="Cambria Math" charset="0"/>
                            <a:ea typeface="黑体" panose="02010609060101010101" pitchFamily="49" charset="-122"/>
                            <a:cs typeface="+mn-ea"/>
                          </a:rPr>
                        </m:ctrlPr>
                      </m:sSubPr>
                      <m:e>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𝑣</m:t>
                        </m:r>
                      </m:sub>
                    </m:sSub>
                    <m:sSub>
                      <m:sSubPr>
                        <m:ctrlPr>
                          <a:rPr lang="en-US" altLang="zh-CN" sz="2000" i="1" dirty="0">
                            <a:solidFill>
                              <a:schemeClr val="accent1">
                                <a:lumMod val="75000"/>
                              </a:schemeClr>
                            </a:solidFill>
                            <a:latin typeface="Cambria Math" charset="0"/>
                            <a:ea typeface="黑体" panose="02010609060101010101" pitchFamily="49" charset="-122"/>
                            <a:cs typeface="+mn-ea"/>
                          </a:rPr>
                        </m:ctrlPr>
                      </m:sSubPr>
                      <m:e>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𝑣</m:t>
                        </m:r>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+1</m:t>
                        </m:r>
                      </m:sub>
                    </m:sSub>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m:t>
                    </m:r>
                    <m:sSub>
                      <m:sSubPr>
                        <m:ctrlPr>
                          <a:rPr lang="en-US" altLang="zh-CN" sz="2000" i="1" dirty="0">
                            <a:solidFill>
                              <a:schemeClr val="accent1">
                                <a:lumMod val="75000"/>
                              </a:schemeClr>
                            </a:solidFill>
                            <a:latin typeface="Cambria Math" charset="0"/>
                            <a:ea typeface="黑体" panose="02010609060101010101" pitchFamily="49" charset="-122"/>
                            <a:cs typeface="+mn-ea"/>
                          </a:rPr>
                        </m:ctrlPr>
                      </m:sSubPr>
                      <m:e>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102</m:t>
                        </m:r>
                      </m:sub>
                    </m:sSub>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 ,2≤</m:t>
                    </m:r>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𝑢</m:t>
                    </m:r>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m:t>
                    </m:r>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𝑣</m:t>
                    </m:r>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≤101,2≤</m:t>
                    </m:r>
                    <m:sSub>
                      <m:sSubPr>
                        <m:ctrlPr>
                          <a:rPr lang="en-US" altLang="zh-CN" sz="2000" i="1" dirty="0">
                            <a:solidFill>
                              <a:schemeClr val="accent1">
                                <a:lumMod val="75000"/>
                              </a:schemeClr>
                            </a:solidFill>
                            <a:latin typeface="Cambria Math" charset="0"/>
                            <a:ea typeface="黑体" panose="02010609060101010101" pitchFamily="49" charset="-122"/>
                            <a:cs typeface="+mn-ea"/>
                          </a:rPr>
                        </m:ctrlPr>
                      </m:sSubPr>
                      <m:e>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𝑢</m:t>
                        </m:r>
                      </m:sub>
                    </m:sSub>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m:t>
                    </m:r>
                    <m:sSub>
                      <m:sSubPr>
                        <m:ctrlPr>
                          <a:rPr lang="en-US" altLang="zh-CN" sz="2000" i="1" dirty="0">
                            <a:solidFill>
                              <a:schemeClr val="accent1">
                                <a:lumMod val="75000"/>
                              </a:schemeClr>
                            </a:solidFill>
                            <a:latin typeface="Cambria Math" charset="0"/>
                            <a:ea typeface="黑体" panose="02010609060101010101" pitchFamily="49" charset="-122"/>
                            <a:cs typeface="+mn-ea"/>
                          </a:rPr>
                        </m:ctrlPr>
                      </m:sSubPr>
                      <m:e>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𝑣</m:t>
                        </m:r>
                      </m:sub>
                    </m:sSub>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≤101</m:t>
                    </m:r>
                  </m:oMath>
                </a14:m>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交换</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u</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与</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v</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之间的顺序，此时新路径为</a:t>
                </a:r>
                <a:r>
                  <a:rPr lang="zh-CN" altLang="en-US" sz="2000" dirty="0" smtClean="0">
                    <a:solidFill>
                      <a:schemeClr val="accent1">
                        <a:lumMod val="75000"/>
                      </a:schemeClr>
                    </a:solidFill>
                    <a:latin typeface="黑体" panose="02010609060101010101" pitchFamily="49" charset="-122"/>
                    <a:ea typeface="黑体" panose="02010609060101010101" pitchFamily="49" charset="-122"/>
                    <a:cs typeface="+mn-ea"/>
                  </a:rPr>
                  <a:t>：</a:t>
                </a:r>
                <a:r>
                  <a:rPr lang="en-US" altLang="zh-CN" sz="2000" dirty="0" smtClean="0">
                    <a:solidFill>
                      <a:schemeClr val="accent1">
                        <a:lumMod val="75000"/>
                      </a:schemeClr>
                    </a:solidFill>
                    <a:ea typeface="黑体" panose="02010609060101010101" pitchFamily="49" charset="-122"/>
                    <a:cs typeface="+mn-ea"/>
                  </a:rPr>
                  <a:t> </a:t>
                </a:r>
                <a14:m>
                  <m:oMath xmlns:m="http://schemas.openxmlformats.org/officeDocument/2006/math">
                    <m:sSub>
                      <m:sSubPr>
                        <m:ctrlPr>
                          <a:rPr lang="en-US" altLang="zh-CN" sz="2000" i="1" dirty="0">
                            <a:solidFill>
                              <a:schemeClr val="accent1">
                                <a:lumMod val="75000"/>
                              </a:schemeClr>
                            </a:solidFill>
                            <a:latin typeface="Cambria Math" charset="0"/>
                            <a:ea typeface="黑体" panose="02010609060101010101" pitchFamily="49" charset="-122"/>
                            <a:cs typeface="+mn-ea"/>
                          </a:rPr>
                        </m:ctrlPr>
                      </m:sSubPr>
                      <m:e>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1</m:t>
                        </m:r>
                      </m:sub>
                    </m:sSub>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m:t>
                    </m:r>
                    <m:sSub>
                      <m:sSubPr>
                        <m:ctrlPr>
                          <a:rPr lang="en-US" altLang="zh-CN" sz="2000" i="1" dirty="0">
                            <a:solidFill>
                              <a:schemeClr val="accent1">
                                <a:lumMod val="75000"/>
                              </a:schemeClr>
                            </a:solidFill>
                            <a:latin typeface="Cambria Math" charset="0"/>
                            <a:ea typeface="黑体" panose="02010609060101010101" pitchFamily="49" charset="-122"/>
                            <a:cs typeface="+mn-ea"/>
                          </a:rPr>
                        </m:ctrlPr>
                      </m:sSubPr>
                      <m:e>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𝑢</m:t>
                        </m:r>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−1</m:t>
                        </m:r>
                      </m:sub>
                    </m:sSub>
                    <m:sSub>
                      <m:sSubPr>
                        <m:ctrlPr>
                          <a:rPr lang="en-US" altLang="zh-CN" sz="2000" i="1" dirty="0">
                            <a:solidFill>
                              <a:schemeClr val="accent1">
                                <a:lumMod val="75000"/>
                              </a:schemeClr>
                            </a:solidFill>
                            <a:latin typeface="Cambria Math" charset="0"/>
                            <a:ea typeface="黑体" panose="02010609060101010101" pitchFamily="49" charset="-122"/>
                            <a:cs typeface="+mn-ea"/>
                          </a:rPr>
                        </m:ctrlPr>
                      </m:sSubPr>
                      <m:e>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𝜋</m:t>
                        </m:r>
                      </m:e>
                      <m:sub>
                        <m:r>
                          <m:rPr>
                            <m:sty m:val="p"/>
                          </m:rP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v</m:t>
                        </m:r>
                      </m:sub>
                    </m:sSub>
                    <m:sSub>
                      <m:sSubPr>
                        <m:ctrlPr>
                          <a:rPr lang="en-US" altLang="zh-CN" sz="2000" i="1" dirty="0">
                            <a:solidFill>
                              <a:schemeClr val="accent1">
                                <a:lumMod val="75000"/>
                              </a:schemeClr>
                            </a:solidFill>
                            <a:latin typeface="Cambria Math" charset="0"/>
                            <a:ea typeface="黑体" panose="02010609060101010101" pitchFamily="49" charset="-122"/>
                            <a:cs typeface="+mn-ea"/>
                          </a:rPr>
                        </m:ctrlPr>
                      </m:sSubPr>
                      <m:e>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𝑢</m:t>
                        </m:r>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+1</m:t>
                        </m:r>
                      </m:sub>
                    </m:sSub>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m:t>
                    </m:r>
                    <m:sSub>
                      <m:sSubPr>
                        <m:ctrlPr>
                          <a:rPr lang="en-US" altLang="zh-CN" sz="2000" i="1" dirty="0">
                            <a:solidFill>
                              <a:schemeClr val="accent1">
                                <a:lumMod val="75000"/>
                              </a:schemeClr>
                            </a:solidFill>
                            <a:latin typeface="Cambria Math" charset="0"/>
                            <a:ea typeface="黑体" panose="02010609060101010101" pitchFamily="49" charset="-122"/>
                            <a:cs typeface="+mn-ea"/>
                          </a:rPr>
                        </m:ctrlPr>
                      </m:sSubPr>
                      <m:e>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𝑣</m:t>
                        </m:r>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−1</m:t>
                        </m:r>
                      </m:sub>
                    </m:sSub>
                    <m:sSub>
                      <m:sSubPr>
                        <m:ctrlPr>
                          <a:rPr lang="en-US" altLang="zh-CN" sz="2000" i="1" dirty="0">
                            <a:solidFill>
                              <a:schemeClr val="accent1">
                                <a:lumMod val="75000"/>
                              </a:schemeClr>
                            </a:solidFill>
                            <a:latin typeface="Cambria Math" charset="0"/>
                            <a:ea typeface="黑体" panose="02010609060101010101" pitchFamily="49" charset="-122"/>
                            <a:cs typeface="+mn-ea"/>
                          </a:rPr>
                        </m:ctrlPr>
                      </m:sSubPr>
                      <m:e>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𝑢</m:t>
                        </m:r>
                      </m:sub>
                    </m:sSub>
                    <m:sSub>
                      <m:sSubPr>
                        <m:ctrlPr>
                          <a:rPr lang="en-US" altLang="zh-CN" sz="2000" i="1" dirty="0">
                            <a:solidFill>
                              <a:schemeClr val="accent1">
                                <a:lumMod val="75000"/>
                              </a:schemeClr>
                            </a:solidFill>
                            <a:latin typeface="Cambria Math" charset="0"/>
                            <a:ea typeface="黑体" panose="02010609060101010101" pitchFamily="49" charset="-122"/>
                            <a:cs typeface="+mn-ea"/>
                          </a:rPr>
                        </m:ctrlPr>
                      </m:sSubPr>
                      <m:e>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𝑣</m:t>
                        </m:r>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+1</m:t>
                        </m:r>
                      </m:sub>
                    </m:sSub>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m:t>
                    </m:r>
                    <m:sSub>
                      <m:sSubPr>
                        <m:ctrlPr>
                          <a:rPr lang="en-US" altLang="zh-CN" sz="2000" i="1" dirty="0">
                            <a:solidFill>
                              <a:schemeClr val="accent1">
                                <a:lumMod val="75000"/>
                              </a:schemeClr>
                            </a:solidFill>
                            <a:latin typeface="Cambria Math" charset="0"/>
                            <a:ea typeface="黑体" panose="02010609060101010101" pitchFamily="49" charset="-122"/>
                            <a:cs typeface="+mn-ea"/>
                          </a:rPr>
                        </m:ctrlPr>
                      </m:sSubPr>
                      <m:e>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102</m:t>
                        </m:r>
                      </m:sub>
                    </m:sSub>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 </m:t>
                    </m:r>
                  </m:oMath>
                </a14:m>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b)3</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变换法：任选序号</a:t>
                </a:r>
                <a:r>
                  <a:rPr lang="en-US" altLang="zh-CN" sz="2000" dirty="0" err="1">
                    <a:solidFill>
                      <a:schemeClr val="accent1">
                        <a:lumMod val="75000"/>
                      </a:schemeClr>
                    </a:solidFill>
                    <a:latin typeface="黑体" panose="02010609060101010101" pitchFamily="49" charset="-122"/>
                    <a:ea typeface="黑体" panose="02010609060101010101" pitchFamily="49" charset="-122"/>
                    <a:cs typeface="+mn-ea"/>
                  </a:rPr>
                  <a:t>u,v,w</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(u&lt;v&lt;w) </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，将 </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u </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和 </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v </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之间的路径插到 </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w </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之后，对应的新路径为</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a:t>
                </a:r>
                <a14:m>
                  <m:oMath xmlns:m="http://schemas.openxmlformats.org/officeDocument/2006/math">
                    <m:sSub>
                      <m:sSubPr>
                        <m:ctrlPr>
                          <a:rPr lang="en-US" altLang="zh-CN" sz="2000" i="1" dirty="0">
                            <a:solidFill>
                              <a:schemeClr val="accent1">
                                <a:lumMod val="75000"/>
                              </a:schemeClr>
                            </a:solidFill>
                            <a:latin typeface="Cambria Math" charset="0"/>
                            <a:ea typeface="黑体" panose="02010609060101010101" pitchFamily="49" charset="-122"/>
                            <a:cs typeface="+mn-ea"/>
                          </a:rPr>
                        </m:ctrlPr>
                      </m:sSubPr>
                      <m:e>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1</m:t>
                        </m:r>
                      </m:sub>
                    </m:sSub>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m:t>
                    </m:r>
                    <m:sSub>
                      <m:sSubPr>
                        <m:ctrlPr>
                          <a:rPr lang="en-US" altLang="zh-CN" sz="2000" i="1" dirty="0">
                            <a:solidFill>
                              <a:schemeClr val="accent1">
                                <a:lumMod val="75000"/>
                              </a:schemeClr>
                            </a:solidFill>
                            <a:latin typeface="Cambria Math" charset="0"/>
                            <a:ea typeface="黑体" panose="02010609060101010101" pitchFamily="49" charset="-122"/>
                            <a:cs typeface="+mn-ea"/>
                          </a:rPr>
                        </m:ctrlPr>
                      </m:sSubPr>
                      <m:e>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𝑢</m:t>
                        </m:r>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−1</m:t>
                        </m:r>
                      </m:sub>
                    </m:sSub>
                    <m:sSub>
                      <m:sSubPr>
                        <m:ctrlPr>
                          <a:rPr lang="en-US" altLang="zh-CN" sz="2000" i="1" dirty="0">
                            <a:solidFill>
                              <a:schemeClr val="accent1">
                                <a:lumMod val="75000"/>
                              </a:schemeClr>
                            </a:solidFill>
                            <a:latin typeface="Cambria Math" charset="0"/>
                            <a:ea typeface="黑体" panose="02010609060101010101" pitchFamily="49" charset="-122"/>
                            <a:cs typeface="+mn-ea"/>
                          </a:rPr>
                        </m:ctrlPr>
                      </m:sSubPr>
                      <m:e>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𝜋</m:t>
                        </m:r>
                      </m:e>
                      <m:sub>
                        <m:r>
                          <m:rPr>
                            <m:sty m:val="p"/>
                          </m:rP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v</m:t>
                        </m:r>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+1</m:t>
                        </m:r>
                      </m:sub>
                    </m:sSub>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m:t>
                    </m:r>
                    <m:sSub>
                      <m:sSubPr>
                        <m:ctrlPr>
                          <a:rPr lang="en-US" altLang="zh-CN" sz="2000" i="1" dirty="0">
                            <a:solidFill>
                              <a:schemeClr val="accent1">
                                <a:lumMod val="75000"/>
                              </a:schemeClr>
                            </a:solidFill>
                            <a:latin typeface="Cambria Math" charset="0"/>
                            <a:ea typeface="黑体" panose="02010609060101010101" pitchFamily="49" charset="-122"/>
                            <a:cs typeface="+mn-ea"/>
                          </a:rPr>
                        </m:ctrlPr>
                      </m:sSubPr>
                      <m:e>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𝑤</m:t>
                        </m:r>
                      </m:sub>
                    </m:sSub>
                    <m:sSub>
                      <m:sSubPr>
                        <m:ctrlPr>
                          <a:rPr lang="en-US" altLang="zh-CN" sz="2000" i="1" dirty="0">
                            <a:solidFill>
                              <a:schemeClr val="accent1">
                                <a:lumMod val="75000"/>
                              </a:schemeClr>
                            </a:solidFill>
                            <a:latin typeface="Cambria Math" charset="0"/>
                            <a:ea typeface="黑体" panose="02010609060101010101" pitchFamily="49" charset="-122"/>
                            <a:cs typeface="+mn-ea"/>
                          </a:rPr>
                        </m:ctrlPr>
                      </m:sSubPr>
                      <m:e>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𝑢</m:t>
                        </m:r>
                      </m:sub>
                    </m:sSub>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m:t>
                    </m:r>
                    <m:sSub>
                      <m:sSubPr>
                        <m:ctrlPr>
                          <a:rPr lang="en-US" altLang="zh-CN" sz="2000" b="0" i="1" dirty="0" smtClean="0">
                            <a:solidFill>
                              <a:schemeClr val="accent1">
                                <a:lumMod val="75000"/>
                              </a:schemeClr>
                            </a:solidFill>
                            <a:latin typeface="Cambria Math" charset="0"/>
                            <a:ea typeface="黑体" panose="02010609060101010101" pitchFamily="49" charset="-122"/>
                            <a:cs typeface="+mn-ea"/>
                          </a:rPr>
                        </m:ctrlPr>
                      </m:sSubPr>
                      <m:e>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𝑣</m:t>
                        </m:r>
                      </m:sub>
                    </m:sSub>
                    <m:sSub>
                      <m:sSubPr>
                        <m:ctrlPr>
                          <a:rPr lang="en-US" altLang="zh-CN" sz="2000" b="0" i="1" dirty="0" smtClean="0">
                            <a:solidFill>
                              <a:schemeClr val="accent1">
                                <a:lumMod val="75000"/>
                              </a:schemeClr>
                            </a:solidFill>
                            <a:latin typeface="Cambria Math" charset="0"/>
                            <a:ea typeface="黑体" panose="02010609060101010101" pitchFamily="49" charset="-122"/>
                            <a:cs typeface="+mn-ea"/>
                          </a:rPr>
                        </m:ctrlPr>
                      </m:sSubPr>
                      <m:e>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𝑤</m:t>
                        </m:r>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+1</m:t>
                        </m:r>
                      </m:sub>
                    </m:sSub>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 </m:t>
                    </m:r>
                    <m:sSub>
                      <m:sSubPr>
                        <m:ctrlPr>
                          <a:rPr lang="en-US" altLang="zh-CN" sz="2000" i="1" dirty="0">
                            <a:solidFill>
                              <a:schemeClr val="accent1">
                                <a:lumMod val="75000"/>
                              </a:schemeClr>
                            </a:solidFill>
                            <a:latin typeface="Cambria Math" charset="0"/>
                            <a:ea typeface="黑体" panose="02010609060101010101" pitchFamily="49" charset="-122"/>
                            <a:cs typeface="+mn-ea"/>
                          </a:rPr>
                        </m:ctrlPr>
                      </m:sSubPr>
                      <m:e>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i="1" dirty="0" smtClean="0">
                            <a:solidFill>
                              <a:schemeClr val="accent1">
                                <a:lumMod val="75000"/>
                              </a:schemeClr>
                            </a:solidFill>
                            <a:latin typeface="Cambria Math" panose="02040503050406030204" pitchFamily="18" charset="0"/>
                            <a:ea typeface="黑体" panose="02010609060101010101" pitchFamily="49" charset="-122"/>
                            <a:cs typeface="+mn-ea"/>
                          </a:rPr>
                          <m:t>102</m:t>
                        </m:r>
                      </m:sub>
                    </m:sSub>
                  </m:oMath>
                </a14:m>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mc:Choice>
        <mc:Fallback>
          <p:sp>
            <p:nvSpPr>
              <p:cNvPr id="11" name="Rectangle 26">
                <a:extLst>
                  <a:ext uri="{FF2B5EF4-FFF2-40B4-BE49-F238E27FC236}">
                    <a16:creationId xmlns:a16="http://schemas.microsoft.com/office/drawing/2014/main" xmlns:a14="http://schemas.microsoft.com/office/drawing/2010/main" xmlns="" id="{7333FBA8-87E1-4110-A516-EA9615A2CAB9}"/>
                  </a:ext>
                </a:extLst>
              </p:cNvPr>
              <p:cNvSpPr>
                <a:spLocks noRot="1" noChangeAspect="1" noMove="1" noResize="1" noEditPoints="1" noAdjustHandles="1" noChangeArrowheads="1" noChangeShapeType="1" noTextEdit="1"/>
              </p:cNvSpPr>
              <p:nvPr/>
            </p:nvSpPr>
            <p:spPr>
              <a:xfrm>
                <a:off x="2157521" y="1456085"/>
                <a:ext cx="9744462" cy="2313365"/>
              </a:xfrm>
              <a:prstGeom prst="rect">
                <a:avLst/>
              </a:prstGeom>
              <a:blipFill rotWithShape="0">
                <a:blip r:embed="rId3"/>
                <a:stretch>
                  <a:fillRect l="-626" t="-792" r="-501" b="-19789"/>
                </a:stretch>
              </a:blipFill>
            </p:spPr>
            <p:txBody>
              <a:bodyPr/>
              <a:lstStyle/>
              <a:p>
                <a:r>
                  <a:rPr lang="zh-CN" altLang="en-US">
                    <a:noFill/>
                  </a:rPr>
                  <a:t> </a:t>
                </a:r>
              </a:p>
            </p:txBody>
          </p:sp>
        </mc:Fallback>
      </mc:AlternateContent>
      <p:sp>
        <p:nvSpPr>
          <p:cNvPr id="17" name="Pentagon 33">
            <a:extLst>
              <a:ext uri="{FF2B5EF4-FFF2-40B4-BE49-F238E27FC236}">
                <a16:creationId xmlns:a16="http://schemas.microsoft.com/office/drawing/2014/main" xmlns="" id="{7D6FBE26-EACA-4C20-9272-D3FB91ED092E}"/>
              </a:ext>
            </a:extLst>
          </p:cNvPr>
          <p:cNvSpPr/>
          <p:nvPr/>
        </p:nvSpPr>
        <p:spPr>
          <a:xfrm>
            <a:off x="1532831" y="4246293"/>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mc:AlternateContent xmlns:mc="http://schemas.openxmlformats.org/markup-compatibility/2006">
        <mc:Choice xmlns:a14="http://schemas.microsoft.com/office/drawing/2010/main" Requires="a14">
          <p:sp>
            <p:nvSpPr>
              <p:cNvPr id="18" name="Rectangle 26">
                <a:extLst>
                  <a:ext uri="{FF2B5EF4-FFF2-40B4-BE49-F238E27FC236}">
                    <a16:creationId xmlns:a16="http://schemas.microsoft.com/office/drawing/2014/main" xmlns="" id="{A24CDC26-FA21-4750-855D-17ED60C02331}"/>
                  </a:ext>
                </a:extLst>
              </p:cNvPr>
              <p:cNvSpPr/>
              <p:nvPr/>
            </p:nvSpPr>
            <p:spPr>
              <a:xfrm>
                <a:off x="2173498" y="4230067"/>
                <a:ext cx="5784022" cy="896119"/>
              </a:xfrm>
              <a:prstGeom prst="rect">
                <a:avLst/>
              </a:prstGeom>
            </p:spPr>
            <p:txBody>
              <a:bodyPr wrap="square" lIns="96430" tIns="48216" rIns="96430" bIns="48216">
                <a:spAutoFit/>
              </a:bodyPr>
              <a:lstStyle/>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4.</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代价函数差：对于</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2</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变换法，代价表示为：</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14:m>
                  <m:oMathPara xmlns:m="http://schemas.openxmlformats.org/officeDocument/2006/math">
                    <m:oMathParaPr>
                      <m:jc m:val="centerGroup"/>
                    </m:oMathParaPr>
                    <m:oMath xmlns:m="http://schemas.openxmlformats.org/officeDocument/2006/math">
                      <m:r>
                        <m:rPr>
                          <m:sty m:val="p"/>
                        </m:rPr>
                        <a:rPr lang="en-US" altLang="zh-CN" sz="2000">
                          <a:solidFill>
                            <a:schemeClr val="accent1">
                              <a:lumMod val="75000"/>
                            </a:schemeClr>
                          </a:solidFill>
                          <a:latin typeface="Cambria Math" panose="02040503050406030204" pitchFamily="18" charset="0"/>
                          <a:ea typeface="黑体" panose="02010609060101010101" pitchFamily="49" charset="-122"/>
                          <a:cs typeface="+mn-ea"/>
                        </a:rPr>
                        <m:t>Δ</m:t>
                      </m:r>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𝑓</m:t>
                      </m:r>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m:t>
                      </m:r>
                      <m:d>
                        <m:dPr>
                          <m:ctrlPr>
                            <a:rPr lang="en-US" altLang="zh-CN" sz="2000" i="1">
                              <a:solidFill>
                                <a:schemeClr val="accent1">
                                  <a:lumMod val="75000"/>
                                </a:schemeClr>
                              </a:solidFill>
                              <a:latin typeface="Cambria Math" charset="0"/>
                              <a:ea typeface="黑体" panose="02010609060101010101" pitchFamily="49" charset="-122"/>
                              <a:cs typeface="+mn-ea"/>
                            </a:rPr>
                          </m:ctrlPr>
                        </m:dPr>
                        <m:e>
                          <m:sSub>
                            <m:sSubPr>
                              <m:ctrlPr>
                                <a:rPr lang="en-US" altLang="zh-CN" sz="2000" i="1">
                                  <a:solidFill>
                                    <a:schemeClr val="accent1">
                                      <a:lumMod val="75000"/>
                                    </a:schemeClr>
                                  </a:solidFill>
                                  <a:latin typeface="Cambria Math" charset="0"/>
                                  <a:ea typeface="黑体" panose="02010609060101010101" pitchFamily="49" charset="-122"/>
                                  <a:cs typeface="+mn-ea"/>
                                </a:rPr>
                              </m:ctrlPr>
                            </m:sSubPr>
                            <m:e>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𝑑</m:t>
                              </m:r>
                            </m:e>
                            <m:sub>
                              <m:sSub>
                                <m:sSubPr>
                                  <m:ctrlPr>
                                    <a:rPr lang="en-US" altLang="zh-CN" sz="2000" i="1">
                                      <a:solidFill>
                                        <a:schemeClr val="accent1">
                                          <a:lumMod val="75000"/>
                                        </a:schemeClr>
                                      </a:solidFill>
                                      <a:latin typeface="Cambria Math" charset="0"/>
                                      <a:ea typeface="黑体" panose="02010609060101010101" pitchFamily="49" charset="-122"/>
                                      <a:cs typeface="+mn-ea"/>
                                    </a:rPr>
                                  </m:ctrlPr>
                                </m:sSubPr>
                                <m:e>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𝑢</m:t>
                                  </m:r>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−1</m:t>
                                  </m:r>
                                </m:sub>
                              </m:sSub>
                              <m:sSub>
                                <m:sSubPr>
                                  <m:ctrlPr>
                                    <a:rPr lang="en-US" altLang="zh-CN" sz="2000" i="1">
                                      <a:solidFill>
                                        <a:schemeClr val="accent1">
                                          <a:lumMod val="75000"/>
                                        </a:schemeClr>
                                      </a:solidFill>
                                      <a:latin typeface="Cambria Math" charset="0"/>
                                      <a:ea typeface="黑体" panose="02010609060101010101" pitchFamily="49" charset="-122"/>
                                      <a:cs typeface="+mn-ea"/>
                                    </a:rPr>
                                  </m:ctrlPr>
                                </m:sSubPr>
                                <m:e>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𝑣</m:t>
                                  </m:r>
                                </m:sub>
                              </m:sSub>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 </m:t>
                              </m:r>
                            </m:sub>
                          </m:sSub>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m:t>
                          </m:r>
                          <m:sSub>
                            <m:sSubPr>
                              <m:ctrlPr>
                                <a:rPr lang="en-US" altLang="zh-CN" sz="2000" i="1">
                                  <a:solidFill>
                                    <a:schemeClr val="accent1">
                                      <a:lumMod val="75000"/>
                                    </a:schemeClr>
                                  </a:solidFill>
                                  <a:latin typeface="Cambria Math" charset="0"/>
                                  <a:ea typeface="黑体" panose="02010609060101010101" pitchFamily="49" charset="-122"/>
                                  <a:cs typeface="+mn-ea"/>
                                </a:rPr>
                              </m:ctrlPr>
                            </m:sSubPr>
                            <m:e>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𝑑</m:t>
                              </m:r>
                            </m:e>
                            <m:sub>
                              <m:sSub>
                                <m:sSubPr>
                                  <m:ctrlPr>
                                    <a:rPr lang="en-US" altLang="zh-CN" sz="2000" i="1">
                                      <a:solidFill>
                                        <a:schemeClr val="accent1">
                                          <a:lumMod val="75000"/>
                                        </a:schemeClr>
                                      </a:solidFill>
                                      <a:latin typeface="Cambria Math" charset="0"/>
                                      <a:ea typeface="黑体" panose="02010609060101010101" pitchFamily="49" charset="-122"/>
                                      <a:cs typeface="+mn-ea"/>
                                    </a:rPr>
                                  </m:ctrlPr>
                                </m:sSubPr>
                                <m:e>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𝑣</m:t>
                                  </m:r>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−1</m:t>
                                  </m:r>
                                </m:sub>
                              </m:sSub>
                              <m:sSub>
                                <m:sSubPr>
                                  <m:ctrlPr>
                                    <a:rPr lang="en-US" altLang="zh-CN" sz="2000" i="1">
                                      <a:solidFill>
                                        <a:schemeClr val="accent1">
                                          <a:lumMod val="75000"/>
                                        </a:schemeClr>
                                      </a:solidFill>
                                      <a:latin typeface="Cambria Math" charset="0"/>
                                      <a:ea typeface="黑体" panose="02010609060101010101" pitchFamily="49" charset="-122"/>
                                      <a:cs typeface="+mn-ea"/>
                                    </a:rPr>
                                  </m:ctrlPr>
                                </m:sSubPr>
                                <m:e>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𝑢</m:t>
                                  </m:r>
                                </m:sub>
                              </m:sSub>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 </m:t>
                              </m:r>
                            </m:sub>
                          </m:sSub>
                        </m:e>
                      </m:d>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m:t>
                      </m:r>
                      <m:d>
                        <m:dPr>
                          <m:ctrlPr>
                            <a:rPr lang="en-US" altLang="zh-CN" sz="2000" i="1">
                              <a:solidFill>
                                <a:schemeClr val="accent1">
                                  <a:lumMod val="75000"/>
                                </a:schemeClr>
                              </a:solidFill>
                              <a:latin typeface="Cambria Math" charset="0"/>
                              <a:ea typeface="黑体" panose="02010609060101010101" pitchFamily="49" charset="-122"/>
                              <a:cs typeface="+mn-ea"/>
                            </a:rPr>
                          </m:ctrlPr>
                        </m:dPr>
                        <m:e>
                          <m:sSub>
                            <m:sSubPr>
                              <m:ctrlPr>
                                <a:rPr lang="en-US" altLang="zh-CN" sz="2000" i="1">
                                  <a:solidFill>
                                    <a:schemeClr val="accent1">
                                      <a:lumMod val="75000"/>
                                    </a:schemeClr>
                                  </a:solidFill>
                                  <a:latin typeface="Cambria Math" charset="0"/>
                                  <a:ea typeface="黑体" panose="02010609060101010101" pitchFamily="49" charset="-122"/>
                                  <a:cs typeface="+mn-ea"/>
                                </a:rPr>
                              </m:ctrlPr>
                            </m:sSubPr>
                            <m:e>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𝑑</m:t>
                              </m:r>
                            </m:e>
                            <m:sub>
                              <m:sSub>
                                <m:sSubPr>
                                  <m:ctrlPr>
                                    <a:rPr lang="en-US" altLang="zh-CN" sz="2000" i="1">
                                      <a:solidFill>
                                        <a:schemeClr val="accent1">
                                          <a:lumMod val="75000"/>
                                        </a:schemeClr>
                                      </a:solidFill>
                                      <a:latin typeface="Cambria Math" charset="0"/>
                                      <a:ea typeface="黑体" panose="02010609060101010101" pitchFamily="49" charset="-122"/>
                                      <a:cs typeface="+mn-ea"/>
                                    </a:rPr>
                                  </m:ctrlPr>
                                </m:sSubPr>
                                <m:e>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𝑢</m:t>
                                  </m:r>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−1</m:t>
                                  </m:r>
                                </m:sub>
                              </m:sSub>
                              <m:sSub>
                                <m:sSubPr>
                                  <m:ctrlPr>
                                    <a:rPr lang="en-US" altLang="zh-CN" sz="2000" i="1">
                                      <a:solidFill>
                                        <a:schemeClr val="accent1">
                                          <a:lumMod val="75000"/>
                                        </a:schemeClr>
                                      </a:solidFill>
                                      <a:latin typeface="Cambria Math" charset="0"/>
                                      <a:ea typeface="黑体" panose="02010609060101010101" pitchFamily="49" charset="-122"/>
                                      <a:cs typeface="+mn-ea"/>
                                    </a:rPr>
                                  </m:ctrlPr>
                                </m:sSubPr>
                                <m:e>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𝑢</m:t>
                                  </m:r>
                                </m:sub>
                              </m:sSub>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 </m:t>
                              </m:r>
                            </m:sub>
                          </m:sSub>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m:t>
                          </m:r>
                          <m:sSub>
                            <m:sSubPr>
                              <m:ctrlPr>
                                <a:rPr lang="en-US" altLang="zh-CN" sz="2000" i="1">
                                  <a:solidFill>
                                    <a:schemeClr val="accent1">
                                      <a:lumMod val="75000"/>
                                    </a:schemeClr>
                                  </a:solidFill>
                                  <a:latin typeface="Cambria Math" charset="0"/>
                                  <a:ea typeface="黑体" panose="02010609060101010101" pitchFamily="49" charset="-122"/>
                                  <a:cs typeface="+mn-ea"/>
                                </a:rPr>
                              </m:ctrlPr>
                            </m:sSubPr>
                            <m:e>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𝑑</m:t>
                              </m:r>
                            </m:e>
                            <m:sub>
                              <m:sSub>
                                <m:sSubPr>
                                  <m:ctrlPr>
                                    <a:rPr lang="en-US" altLang="zh-CN" sz="2000" i="1">
                                      <a:solidFill>
                                        <a:schemeClr val="accent1">
                                          <a:lumMod val="75000"/>
                                        </a:schemeClr>
                                      </a:solidFill>
                                      <a:latin typeface="Cambria Math" charset="0"/>
                                      <a:ea typeface="黑体" panose="02010609060101010101" pitchFamily="49" charset="-122"/>
                                      <a:cs typeface="+mn-ea"/>
                                    </a:rPr>
                                  </m:ctrlPr>
                                </m:sSubPr>
                                <m:e>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𝑣</m:t>
                                  </m:r>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−1</m:t>
                                  </m:r>
                                </m:sub>
                              </m:sSub>
                              <m:sSub>
                                <m:sSubPr>
                                  <m:ctrlPr>
                                    <a:rPr lang="en-US" altLang="zh-CN" sz="2000" i="1">
                                      <a:solidFill>
                                        <a:schemeClr val="accent1">
                                          <a:lumMod val="75000"/>
                                        </a:schemeClr>
                                      </a:solidFill>
                                      <a:latin typeface="Cambria Math" charset="0"/>
                                      <a:ea typeface="黑体" panose="02010609060101010101" pitchFamily="49" charset="-122"/>
                                      <a:cs typeface="+mn-ea"/>
                                    </a:rPr>
                                  </m:ctrlPr>
                                </m:sSubPr>
                                <m:e>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𝑣</m:t>
                                  </m:r>
                                </m:sub>
                              </m:sSub>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 </m:t>
                              </m:r>
                            </m:sub>
                          </m:sSub>
                        </m:e>
                      </m:d>
                    </m:oMath>
                  </m:oMathPara>
                </a14:m>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mc:Choice>
        <mc:Fallback>
          <p:sp>
            <p:nvSpPr>
              <p:cNvPr id="18" name="Rectangle 26">
                <a:extLst>
                  <a:ext uri="{FF2B5EF4-FFF2-40B4-BE49-F238E27FC236}">
                    <a16:creationId xmlns:a16="http://schemas.microsoft.com/office/drawing/2014/main" xmlns:a14="http://schemas.microsoft.com/office/drawing/2010/main" xmlns="" id="{A24CDC26-FA21-4750-855D-17ED60C02331}"/>
                  </a:ext>
                </a:extLst>
              </p:cNvPr>
              <p:cNvSpPr>
                <a:spLocks noRot="1" noChangeAspect="1" noMove="1" noResize="1" noEditPoints="1" noAdjustHandles="1" noChangeArrowheads="1" noChangeShapeType="1" noTextEdit="1"/>
              </p:cNvSpPr>
              <p:nvPr/>
            </p:nvSpPr>
            <p:spPr>
              <a:xfrm>
                <a:off x="2173498" y="4230067"/>
                <a:ext cx="5784022" cy="896119"/>
              </a:xfrm>
              <a:prstGeom prst="rect">
                <a:avLst/>
              </a:prstGeom>
              <a:blipFill rotWithShape="0">
                <a:blip r:embed="rId4"/>
                <a:stretch>
                  <a:fillRect l="-1055" t="-20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89438508"/>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xmlns="" id="{B74A6A5B-7265-6746-8EDC-9B3CDE187409}"/>
              </a:ext>
            </a:extLst>
          </p:cNvPr>
          <p:cNvGrpSpPr/>
          <p:nvPr/>
        </p:nvGrpSpPr>
        <p:grpSpPr>
          <a:xfrm>
            <a:off x="596727" y="472248"/>
            <a:ext cx="5409245" cy="523220"/>
            <a:chOff x="-4764" y="99435"/>
            <a:chExt cx="5409245" cy="523220"/>
          </a:xfrm>
        </p:grpSpPr>
        <p:sp>
          <p:nvSpPr>
            <p:cNvPr id="33" name="文本框 32">
              <a:extLst>
                <a:ext uri="{FF2B5EF4-FFF2-40B4-BE49-F238E27FC236}">
                  <a16:creationId xmlns:a16="http://schemas.microsoft.com/office/drawing/2014/main" xmlns="" id="{DEE02059-6358-F94E-A16E-168FF82FB428}"/>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模拟退火算法</a:t>
              </a:r>
            </a:p>
          </p:txBody>
        </p:sp>
        <p:grpSp>
          <p:nvGrpSpPr>
            <p:cNvPr id="34" name="组合 33">
              <a:extLst>
                <a:ext uri="{FF2B5EF4-FFF2-40B4-BE49-F238E27FC236}">
                  <a16:creationId xmlns:a16="http://schemas.microsoft.com/office/drawing/2014/main" xmlns="" id="{3323A2BB-49C0-4747-9088-C4FFAA4FC1BE}"/>
                </a:ext>
              </a:extLst>
            </p:cNvPr>
            <p:cNvGrpSpPr/>
            <p:nvPr/>
          </p:nvGrpSpPr>
          <p:grpSpPr>
            <a:xfrm>
              <a:off x="-4764" y="142875"/>
              <a:ext cx="565783" cy="436341"/>
              <a:chOff x="-4764" y="142875"/>
              <a:chExt cx="565783" cy="436341"/>
            </a:xfrm>
          </p:grpSpPr>
          <p:sp>
            <p:nvSpPr>
              <p:cNvPr id="35" name="矩形 34">
                <a:extLst>
                  <a:ext uri="{FF2B5EF4-FFF2-40B4-BE49-F238E27FC236}">
                    <a16:creationId xmlns:a16="http://schemas.microsoft.com/office/drawing/2014/main" xmlns=""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xmlns=""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13" name="Rectangle 26">
            <a:extLst>
              <a:ext uri="{FF2B5EF4-FFF2-40B4-BE49-F238E27FC236}">
                <a16:creationId xmlns:a16="http://schemas.microsoft.com/office/drawing/2014/main" xmlns="" id="{686EAADD-BBB5-4A75-B059-48233FDE1EDA}"/>
              </a:ext>
            </a:extLst>
          </p:cNvPr>
          <p:cNvSpPr/>
          <p:nvPr/>
        </p:nvSpPr>
        <p:spPr>
          <a:xfrm>
            <a:off x="2161125" y="1352011"/>
            <a:ext cx="8084674" cy="417654"/>
          </a:xfrm>
          <a:prstGeom prst="rect">
            <a:avLst/>
          </a:prstGeom>
        </p:spPr>
        <p:txBody>
          <a:bodyPr wrap="square" lIns="96430" tIns="48216" rIns="96430" bIns="48216">
            <a:spAutoFit/>
          </a:bodyPr>
          <a:lstStyle/>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0" name="Pentagon 33">
            <a:extLst>
              <a:ext uri="{FF2B5EF4-FFF2-40B4-BE49-F238E27FC236}">
                <a16:creationId xmlns:a16="http://schemas.microsoft.com/office/drawing/2014/main" xmlns="" id="{9EF8DAF3-942D-4378-A07C-73055D9FE522}"/>
              </a:ext>
            </a:extLst>
          </p:cNvPr>
          <p:cNvSpPr/>
          <p:nvPr/>
        </p:nvSpPr>
        <p:spPr>
          <a:xfrm>
            <a:off x="1532831" y="148975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mc:AlternateContent xmlns:mc="http://schemas.openxmlformats.org/markup-compatibility/2006">
        <mc:Choice xmlns:a14="http://schemas.microsoft.com/office/drawing/2010/main" Requires="a14">
          <p:sp>
            <p:nvSpPr>
              <p:cNvPr id="11" name="Rectangle 26">
                <a:extLst>
                  <a:ext uri="{FF2B5EF4-FFF2-40B4-BE49-F238E27FC236}">
                    <a16:creationId xmlns:a16="http://schemas.microsoft.com/office/drawing/2014/main" xmlns="" id="{7333FBA8-87E1-4110-A516-EA9615A2CAB9}"/>
                  </a:ext>
                </a:extLst>
              </p:cNvPr>
              <p:cNvSpPr/>
              <p:nvPr/>
            </p:nvSpPr>
            <p:spPr>
              <a:xfrm>
                <a:off x="2157521" y="1456085"/>
                <a:ext cx="8952374" cy="1369389"/>
              </a:xfrm>
              <a:prstGeom prst="rect">
                <a:avLst/>
              </a:prstGeom>
            </p:spPr>
            <p:txBody>
              <a:bodyPr wrap="square" lIns="96430" tIns="48216" rIns="96430" bIns="48216">
                <a:spAutoFit/>
              </a:bodyPr>
              <a:lstStyle/>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5.</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接收准则：</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也就是说：如果</a:t>
                </a:r>
                <a14:m>
                  <m:oMath xmlns:m="http://schemas.openxmlformats.org/officeDocument/2006/math">
                    <m:r>
                      <m:rPr>
                        <m:sty m:val="p"/>
                      </m:rPr>
                      <a:rPr lang="en-US" altLang="zh-CN" sz="2000">
                        <a:solidFill>
                          <a:schemeClr val="accent1">
                            <a:lumMod val="75000"/>
                          </a:schemeClr>
                        </a:solidFill>
                        <a:latin typeface="Cambria Math" panose="02040503050406030204" pitchFamily="18" charset="0"/>
                        <a:ea typeface="黑体" panose="02010609060101010101" pitchFamily="49" charset="-122"/>
                        <a:cs typeface="+mn-ea"/>
                      </a:rPr>
                      <m:t>Δ</m:t>
                    </m:r>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𝑓</m:t>
                    </m:r>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&lt;0</m:t>
                    </m:r>
                  </m:oMath>
                </a14:m>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则接受新路径，否则，以概率</a:t>
                </a:r>
                <a14:m>
                  <m:oMath xmlns:m="http://schemas.openxmlformats.org/officeDocument/2006/math">
                    <m:sSup>
                      <m:sSupPr>
                        <m:ctrlPr>
                          <a:rPr lang="en-US" altLang="zh-CN" sz="2000" b="0" i="1" dirty="0" smtClean="0">
                            <a:solidFill>
                              <a:schemeClr val="accent1">
                                <a:lumMod val="75000"/>
                              </a:schemeClr>
                            </a:solidFill>
                            <a:latin typeface="Cambria Math" charset="0"/>
                            <a:ea typeface="黑体" panose="02010609060101010101" pitchFamily="49" charset="-122"/>
                            <a:cs typeface="+mn-ea"/>
                          </a:rPr>
                        </m:ctrlPr>
                      </m:sSupPr>
                      <m:e>
                        <m:r>
                          <m:rPr>
                            <m:sty m:val="p"/>
                          </m:rP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e</m:t>
                        </m:r>
                      </m:e>
                      <m:sup>
                        <m:d>
                          <m:dPr>
                            <m:ctrlPr>
                              <a:rPr lang="en-US" altLang="zh-CN" sz="2000" b="0" i="1" dirty="0" smtClean="0">
                                <a:solidFill>
                                  <a:schemeClr val="accent1">
                                    <a:lumMod val="75000"/>
                                  </a:schemeClr>
                                </a:solidFill>
                                <a:latin typeface="Cambria Math" charset="0"/>
                                <a:ea typeface="黑体" panose="02010609060101010101" pitchFamily="49" charset="-122"/>
                                <a:cs typeface="+mn-ea"/>
                              </a:rPr>
                            </m:ctrlPr>
                          </m:dPr>
                          <m:e>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m:t>
                            </m:r>
                            <m:f>
                              <m:fPr>
                                <m:ctrlPr>
                                  <a:rPr lang="en-US" altLang="zh-CN" sz="2000" b="0" i="1" dirty="0" smtClean="0">
                                    <a:solidFill>
                                      <a:schemeClr val="accent1">
                                        <a:lumMod val="75000"/>
                                      </a:schemeClr>
                                    </a:solidFill>
                                    <a:latin typeface="Cambria Math" charset="0"/>
                                    <a:ea typeface="黑体" panose="02010609060101010101" pitchFamily="49" charset="-122"/>
                                    <a:cs typeface="+mn-ea"/>
                                  </a:rPr>
                                </m:ctrlPr>
                              </m:fPr>
                              <m:num>
                                <m:r>
                                  <m:rPr>
                                    <m:sty m:val="p"/>
                                  </m:rPr>
                                  <a:rPr lang="en-US" altLang="zh-CN" sz="2000" b="0" i="0" dirty="0" smtClean="0">
                                    <a:solidFill>
                                      <a:schemeClr val="accent1">
                                        <a:lumMod val="75000"/>
                                      </a:schemeClr>
                                    </a:solidFill>
                                    <a:latin typeface="Cambria Math" panose="02040503050406030204" pitchFamily="18" charset="0"/>
                                    <a:ea typeface="黑体" panose="02010609060101010101" pitchFamily="49" charset="-122"/>
                                    <a:cs typeface="+mn-ea"/>
                                  </a:rPr>
                                  <m:t>Δ</m:t>
                                </m:r>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𝑓</m:t>
                                </m:r>
                              </m:num>
                              <m:den>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𝑇</m:t>
                                </m:r>
                              </m:den>
                            </m:f>
                          </m:e>
                        </m:d>
                      </m:sup>
                    </m:sSup>
                  </m:oMath>
                </a14:m>
                <a:r>
                  <a:rPr lang="zh-CN" altLang="en-US" sz="2000" b="0" dirty="0">
                    <a:solidFill>
                      <a:schemeClr val="accent1">
                        <a:lumMod val="75000"/>
                      </a:schemeClr>
                    </a:solidFill>
                    <a:latin typeface="黑体" panose="02010609060101010101" pitchFamily="49" charset="-122"/>
                    <a:ea typeface="黑体" panose="02010609060101010101" pitchFamily="49" charset="-122"/>
                    <a:cs typeface="+mn-ea"/>
                  </a:rPr>
                  <a:t>接受新路径。</a:t>
                </a:r>
                <a:endParaRPr lang="en-US" altLang="zh-CN" sz="2000" b="0" dirty="0">
                  <a:solidFill>
                    <a:schemeClr val="accent1">
                      <a:lumMod val="75000"/>
                    </a:schemeClr>
                  </a:solidFill>
                  <a:latin typeface="黑体" panose="02010609060101010101" pitchFamily="49" charset="-122"/>
                  <a:ea typeface="黑体" panose="02010609060101010101" pitchFamily="49" charset="-122"/>
                  <a:cs typeface="+mn-ea"/>
                </a:endParaRPr>
              </a:p>
            </p:txBody>
          </p:sp>
        </mc:Choice>
        <mc:Fallback>
          <p:sp>
            <p:nvSpPr>
              <p:cNvPr id="11" name="Rectangle 26">
                <a:extLst>
                  <a:ext uri="{FF2B5EF4-FFF2-40B4-BE49-F238E27FC236}">
                    <a16:creationId xmlns:a16="http://schemas.microsoft.com/office/drawing/2014/main" xmlns:a14="http://schemas.microsoft.com/office/drawing/2010/main" xmlns="" id="{7333FBA8-87E1-4110-A516-EA9615A2CAB9}"/>
                  </a:ext>
                </a:extLst>
              </p:cNvPr>
              <p:cNvSpPr>
                <a:spLocks noRot="1" noChangeAspect="1" noMove="1" noResize="1" noEditPoints="1" noAdjustHandles="1" noChangeArrowheads="1" noChangeShapeType="1" noTextEdit="1"/>
              </p:cNvSpPr>
              <p:nvPr/>
            </p:nvSpPr>
            <p:spPr>
              <a:xfrm>
                <a:off x="2157521" y="1456085"/>
                <a:ext cx="8952374" cy="1369389"/>
              </a:xfrm>
              <a:prstGeom prst="rect">
                <a:avLst/>
              </a:prstGeom>
              <a:blipFill rotWithShape="0">
                <a:blip r:embed="rId3"/>
                <a:stretch>
                  <a:fillRect l="-681" t="-1339" b="-446"/>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xmlns="" id="{692FE6B7-E28F-4290-B792-601452CD41D4}"/>
              </a:ext>
            </a:extLst>
          </p:cNvPr>
          <p:cNvPicPr>
            <a:picLocks noChangeAspect="1"/>
          </p:cNvPicPr>
          <p:nvPr/>
        </p:nvPicPr>
        <p:blipFill>
          <a:blip r:embed="rId4"/>
          <a:stretch>
            <a:fillRect/>
          </a:stretch>
        </p:blipFill>
        <p:spPr>
          <a:xfrm>
            <a:off x="3909095" y="1291223"/>
            <a:ext cx="3257550" cy="781050"/>
          </a:xfrm>
          <a:prstGeom prst="rect">
            <a:avLst/>
          </a:prstGeom>
        </p:spPr>
      </p:pic>
      <p:sp>
        <p:nvSpPr>
          <p:cNvPr id="14" name="Pentagon 33">
            <a:extLst>
              <a:ext uri="{FF2B5EF4-FFF2-40B4-BE49-F238E27FC236}">
                <a16:creationId xmlns:a16="http://schemas.microsoft.com/office/drawing/2014/main" xmlns="" id="{070A6AF9-D361-47CC-8C74-F734ED4628C9}"/>
              </a:ext>
            </a:extLst>
          </p:cNvPr>
          <p:cNvSpPr/>
          <p:nvPr/>
        </p:nvSpPr>
        <p:spPr>
          <a:xfrm>
            <a:off x="1532831" y="3416746"/>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mc:AlternateContent xmlns:mc="http://schemas.openxmlformats.org/markup-compatibility/2006">
        <mc:Choice xmlns:a14="http://schemas.microsoft.com/office/drawing/2010/main" Requires="a14">
          <p:sp>
            <p:nvSpPr>
              <p:cNvPr id="15" name="Rectangle 26">
                <a:extLst>
                  <a:ext uri="{FF2B5EF4-FFF2-40B4-BE49-F238E27FC236}">
                    <a16:creationId xmlns:a16="http://schemas.microsoft.com/office/drawing/2014/main" xmlns="" id="{223EBB76-1E4B-4BF1-BE79-ABB97356A325}"/>
                  </a:ext>
                </a:extLst>
              </p:cNvPr>
              <p:cNvSpPr/>
              <p:nvPr/>
            </p:nvSpPr>
            <p:spPr>
              <a:xfrm>
                <a:off x="2173498" y="3388268"/>
                <a:ext cx="9296437" cy="836037"/>
              </a:xfrm>
              <a:prstGeom prst="rect">
                <a:avLst/>
              </a:prstGeom>
            </p:spPr>
            <p:txBody>
              <a:bodyPr wrap="square" lIns="96430" tIns="48216" rIns="96430" bIns="48216">
                <a:spAutoFit/>
              </a:bodyPr>
              <a:lstStyle/>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6.</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降温：利用选定的降温系数</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α</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进行降温即：</a:t>
                </a:r>
                <a14:m>
                  <m:oMath xmlns:m="http://schemas.openxmlformats.org/officeDocument/2006/math">
                    <m:r>
                      <m:rPr>
                        <m:sty m:val="p"/>
                      </m:rP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T</m:t>
                    </m:r>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m:t>
                    </m:r>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𝛼</m:t>
                    </m:r>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𝑇</m:t>
                    </m:r>
                  </m:oMath>
                </a14:m>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 得到新的温度，这里我们取</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α=0.999 </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a:t>
                </a:r>
              </a:p>
            </p:txBody>
          </p:sp>
        </mc:Choice>
        <mc:Fallback>
          <p:sp>
            <p:nvSpPr>
              <p:cNvPr id="15" name="Rectangle 26">
                <a:extLst>
                  <a:ext uri="{FF2B5EF4-FFF2-40B4-BE49-F238E27FC236}">
                    <a16:creationId xmlns:a16="http://schemas.microsoft.com/office/drawing/2014/main" xmlns:a14="http://schemas.microsoft.com/office/drawing/2010/main" xmlns="" id="{223EBB76-1E4B-4BF1-BE79-ABB97356A325}"/>
                  </a:ext>
                </a:extLst>
              </p:cNvPr>
              <p:cNvSpPr>
                <a:spLocks noRot="1" noChangeAspect="1" noMove="1" noResize="1" noEditPoints="1" noAdjustHandles="1" noChangeArrowheads="1" noChangeShapeType="1" noTextEdit="1"/>
              </p:cNvSpPr>
              <p:nvPr/>
            </p:nvSpPr>
            <p:spPr>
              <a:xfrm>
                <a:off x="2173498" y="3388268"/>
                <a:ext cx="9296437" cy="836037"/>
              </a:xfrm>
              <a:prstGeom prst="rect">
                <a:avLst/>
              </a:prstGeom>
              <a:blipFill rotWithShape="0">
                <a:blip r:embed="rId5"/>
                <a:stretch>
                  <a:fillRect l="-656" t="-2190" b="-5839"/>
                </a:stretch>
              </a:blipFill>
            </p:spPr>
            <p:txBody>
              <a:bodyPr/>
              <a:lstStyle/>
              <a:p>
                <a:r>
                  <a:rPr lang="zh-CN" altLang="en-US">
                    <a:noFill/>
                  </a:rPr>
                  <a:t> </a:t>
                </a:r>
              </a:p>
            </p:txBody>
          </p:sp>
        </mc:Fallback>
      </mc:AlternateContent>
      <p:sp>
        <p:nvSpPr>
          <p:cNvPr id="16" name="Pentagon 33">
            <a:extLst>
              <a:ext uri="{FF2B5EF4-FFF2-40B4-BE49-F238E27FC236}">
                <a16:creationId xmlns:a16="http://schemas.microsoft.com/office/drawing/2014/main" xmlns="" id="{9EAC8DF2-91DF-4C13-A4F6-BF18F36F856B}"/>
              </a:ext>
            </a:extLst>
          </p:cNvPr>
          <p:cNvSpPr/>
          <p:nvPr/>
        </p:nvSpPr>
        <p:spPr>
          <a:xfrm>
            <a:off x="1532831" y="4572366"/>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mc:AlternateContent xmlns:mc="http://schemas.openxmlformats.org/markup-compatibility/2006">
        <mc:Choice xmlns:a14="http://schemas.microsoft.com/office/drawing/2010/main" Requires="a14">
          <p:sp>
            <p:nvSpPr>
              <p:cNvPr id="19" name="Rectangle 26">
                <a:extLst>
                  <a:ext uri="{FF2B5EF4-FFF2-40B4-BE49-F238E27FC236}">
                    <a16:creationId xmlns:a16="http://schemas.microsoft.com/office/drawing/2014/main" xmlns="" id="{A100878D-A771-4E66-B3F4-298E39046ABC}"/>
                  </a:ext>
                </a:extLst>
              </p:cNvPr>
              <p:cNvSpPr/>
              <p:nvPr/>
            </p:nvSpPr>
            <p:spPr>
              <a:xfrm>
                <a:off x="2173498" y="4556749"/>
                <a:ext cx="9152421" cy="836037"/>
              </a:xfrm>
              <a:prstGeom prst="rect">
                <a:avLst/>
              </a:prstGeom>
            </p:spPr>
            <p:txBody>
              <a:bodyPr wrap="square" lIns="96430" tIns="48216" rIns="96430" bIns="48216">
                <a:spAutoFit/>
              </a:bodyPr>
              <a:lstStyle/>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7.</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结束：用选定的终止温度</a:t>
                </a:r>
                <a14:m>
                  <m:oMath xmlns:m="http://schemas.openxmlformats.org/officeDocument/2006/math">
                    <m:r>
                      <m:rPr>
                        <m:sty m:val="p"/>
                      </m:rP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e</m:t>
                    </m:r>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m:t>
                    </m:r>
                    <m:sSup>
                      <m:sSupPr>
                        <m:ctrlPr>
                          <a:rPr lang="en-US" altLang="zh-CN" sz="2000" b="0" i="1" dirty="0" smtClean="0">
                            <a:solidFill>
                              <a:schemeClr val="accent1">
                                <a:lumMod val="75000"/>
                              </a:schemeClr>
                            </a:solidFill>
                            <a:latin typeface="Cambria Math" charset="0"/>
                            <a:ea typeface="黑体" panose="02010609060101010101" pitchFamily="49" charset="-122"/>
                            <a:cs typeface="+mn-ea"/>
                          </a:rPr>
                        </m:ctrlPr>
                      </m:sSupPr>
                      <m:e>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10</m:t>
                        </m:r>
                      </m:e>
                      <m:sup>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−30</m:t>
                        </m:r>
                      </m:sup>
                    </m:sSup>
                  </m:oMath>
                </a14:m>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，判断退火过程是否结束。若</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T&lt;e</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，算法结束，输出当前状态。</a:t>
                </a:r>
              </a:p>
            </p:txBody>
          </p:sp>
        </mc:Choice>
        <mc:Fallback>
          <p:sp>
            <p:nvSpPr>
              <p:cNvPr id="19" name="Rectangle 26">
                <a:extLst>
                  <a:ext uri="{FF2B5EF4-FFF2-40B4-BE49-F238E27FC236}">
                    <a16:creationId xmlns:a16="http://schemas.microsoft.com/office/drawing/2014/main" xmlns:a14="http://schemas.microsoft.com/office/drawing/2010/main" xmlns="" id="{A100878D-A771-4E66-B3F4-298E39046ABC}"/>
                  </a:ext>
                </a:extLst>
              </p:cNvPr>
              <p:cNvSpPr>
                <a:spLocks noRot="1" noChangeAspect="1" noMove="1" noResize="1" noEditPoints="1" noAdjustHandles="1" noChangeArrowheads="1" noChangeShapeType="1" noTextEdit="1"/>
              </p:cNvSpPr>
              <p:nvPr/>
            </p:nvSpPr>
            <p:spPr>
              <a:xfrm>
                <a:off x="2173498" y="4556749"/>
                <a:ext cx="9152421" cy="836037"/>
              </a:xfrm>
              <a:prstGeom prst="rect">
                <a:avLst/>
              </a:prstGeom>
              <a:blipFill rotWithShape="0">
                <a:blip r:embed="rId6"/>
                <a:stretch>
                  <a:fillRect l="-666" t="-2174" b="-57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59218000"/>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xmlns="" id="{B74A6A5B-7265-6746-8EDC-9B3CDE187409}"/>
              </a:ext>
            </a:extLst>
          </p:cNvPr>
          <p:cNvGrpSpPr/>
          <p:nvPr/>
        </p:nvGrpSpPr>
        <p:grpSpPr>
          <a:xfrm>
            <a:off x="596727" y="472248"/>
            <a:ext cx="5409245" cy="523220"/>
            <a:chOff x="-4764" y="99435"/>
            <a:chExt cx="5409245" cy="523220"/>
          </a:xfrm>
        </p:grpSpPr>
        <p:sp>
          <p:nvSpPr>
            <p:cNvPr id="33" name="文本框 32">
              <a:extLst>
                <a:ext uri="{FF2B5EF4-FFF2-40B4-BE49-F238E27FC236}">
                  <a16:creationId xmlns:a16="http://schemas.microsoft.com/office/drawing/2014/main" xmlns="" id="{DEE02059-6358-F94E-A16E-168FF82FB428}"/>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模拟退火算法</a:t>
              </a:r>
            </a:p>
          </p:txBody>
        </p:sp>
        <p:grpSp>
          <p:nvGrpSpPr>
            <p:cNvPr id="34" name="组合 33">
              <a:extLst>
                <a:ext uri="{FF2B5EF4-FFF2-40B4-BE49-F238E27FC236}">
                  <a16:creationId xmlns:a16="http://schemas.microsoft.com/office/drawing/2014/main" xmlns="" id="{3323A2BB-49C0-4747-9088-C4FFAA4FC1BE}"/>
                </a:ext>
              </a:extLst>
            </p:cNvPr>
            <p:cNvGrpSpPr/>
            <p:nvPr/>
          </p:nvGrpSpPr>
          <p:grpSpPr>
            <a:xfrm>
              <a:off x="-4764" y="142875"/>
              <a:ext cx="565783" cy="436341"/>
              <a:chOff x="-4764" y="142875"/>
              <a:chExt cx="565783" cy="436341"/>
            </a:xfrm>
          </p:grpSpPr>
          <p:sp>
            <p:nvSpPr>
              <p:cNvPr id="35" name="矩形 34">
                <a:extLst>
                  <a:ext uri="{FF2B5EF4-FFF2-40B4-BE49-F238E27FC236}">
                    <a16:creationId xmlns:a16="http://schemas.microsoft.com/office/drawing/2014/main" xmlns=""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xmlns=""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13" name="Rectangle 26">
            <a:extLst>
              <a:ext uri="{FF2B5EF4-FFF2-40B4-BE49-F238E27FC236}">
                <a16:creationId xmlns:a16="http://schemas.microsoft.com/office/drawing/2014/main" xmlns="" id="{686EAADD-BBB5-4A75-B059-48233FDE1EDA}"/>
              </a:ext>
            </a:extLst>
          </p:cNvPr>
          <p:cNvSpPr/>
          <p:nvPr/>
        </p:nvSpPr>
        <p:spPr>
          <a:xfrm>
            <a:off x="2161125" y="1352011"/>
            <a:ext cx="8084674" cy="417654"/>
          </a:xfrm>
          <a:prstGeom prst="rect">
            <a:avLst/>
          </a:prstGeom>
        </p:spPr>
        <p:txBody>
          <a:bodyPr wrap="square" lIns="96430" tIns="48216" rIns="96430" bIns="48216">
            <a:spAutoFit/>
          </a:bodyPr>
          <a:lstStyle/>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0" name="Pentagon 33">
            <a:extLst>
              <a:ext uri="{FF2B5EF4-FFF2-40B4-BE49-F238E27FC236}">
                <a16:creationId xmlns:a16="http://schemas.microsoft.com/office/drawing/2014/main" xmlns="" id="{9EF8DAF3-942D-4378-A07C-73055D9FE522}"/>
              </a:ext>
            </a:extLst>
          </p:cNvPr>
          <p:cNvSpPr/>
          <p:nvPr/>
        </p:nvSpPr>
        <p:spPr>
          <a:xfrm>
            <a:off x="1532831" y="148975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1" name="Rectangle 26">
            <a:extLst>
              <a:ext uri="{FF2B5EF4-FFF2-40B4-BE49-F238E27FC236}">
                <a16:creationId xmlns:a16="http://schemas.microsoft.com/office/drawing/2014/main" xmlns="" id="{7333FBA8-87E1-4110-A516-EA9615A2CAB9}"/>
              </a:ext>
            </a:extLst>
          </p:cNvPr>
          <p:cNvSpPr/>
          <p:nvPr/>
        </p:nvSpPr>
        <p:spPr>
          <a:xfrm>
            <a:off x="2186847" y="1400082"/>
            <a:ext cx="6841533" cy="417654"/>
          </a:xfrm>
          <a:prstGeom prst="rect">
            <a:avLst/>
          </a:prstGeom>
        </p:spPr>
        <p:txBody>
          <a:bodyPr wrap="square" lIns="96430" tIns="48216" rIns="96430" bIns="48216">
            <a:spAutoFit/>
          </a:bodyPr>
          <a:lstStyle/>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Matlab</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实现：</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 Metropolis</a:t>
            </a:r>
            <a:endParaRPr lang="en-US" altLang="zh-CN" sz="2000" b="0" dirty="0">
              <a:solidFill>
                <a:schemeClr val="accent1">
                  <a:lumMod val="75000"/>
                </a:schemeClr>
              </a:solidFill>
              <a:latin typeface="黑体" panose="02010609060101010101" pitchFamily="49" charset="-122"/>
              <a:ea typeface="黑体" panose="02010609060101010101" pitchFamily="49" charset="-122"/>
              <a:cs typeface="+mn-ea"/>
            </a:endParaRPr>
          </a:p>
        </p:txBody>
      </p:sp>
      <p:pic>
        <p:nvPicPr>
          <p:cNvPr id="3" name="图片 2">
            <a:extLst>
              <a:ext uri="{FF2B5EF4-FFF2-40B4-BE49-F238E27FC236}">
                <a16:creationId xmlns:a16="http://schemas.microsoft.com/office/drawing/2014/main" xmlns="" id="{7B00D337-EDDD-4B07-8D5C-2773E1DDAE5D}"/>
              </a:ext>
            </a:extLst>
          </p:cNvPr>
          <p:cNvPicPr>
            <a:picLocks noChangeAspect="1"/>
          </p:cNvPicPr>
          <p:nvPr/>
        </p:nvPicPr>
        <p:blipFill>
          <a:blip r:embed="rId3"/>
          <a:stretch>
            <a:fillRect/>
          </a:stretch>
        </p:blipFill>
        <p:spPr>
          <a:xfrm>
            <a:off x="2170382" y="1973299"/>
            <a:ext cx="5746973" cy="4594464"/>
          </a:xfrm>
          <a:prstGeom prst="rect">
            <a:avLst/>
          </a:prstGeom>
        </p:spPr>
      </p:pic>
    </p:spTree>
    <p:extLst>
      <p:ext uri="{BB962C8B-B14F-4D97-AF65-F5344CB8AC3E}">
        <p14:creationId xmlns:p14="http://schemas.microsoft.com/office/powerpoint/2010/main" val="308187514"/>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896245"/>
            <a:ext cx="12858044" cy="137162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ysClr val="windowText" lastClr="000000"/>
                </a:solidFill>
              </a:ln>
              <a:solidFill>
                <a:sysClr val="windowText" lastClr="000000"/>
              </a:solidFill>
              <a:latin typeface="黑体" panose="02010609060101010101" pitchFamily="49" charset="-122"/>
              <a:ea typeface="黑体" panose="02010609060101010101" pitchFamily="49" charset="-122"/>
            </a:endParaRPr>
          </a:p>
        </p:txBody>
      </p:sp>
      <p:sp>
        <p:nvSpPr>
          <p:cNvPr id="2053" name="文本框 14"/>
          <p:cNvSpPr txBox="1">
            <a:spLocks noChangeArrowheads="1"/>
          </p:cNvSpPr>
          <p:nvPr>
            <p:custDataLst>
              <p:tags r:id="rId2"/>
            </p:custDataLst>
          </p:nvPr>
        </p:nvSpPr>
        <p:spPr bwMode="auto">
          <a:xfrm>
            <a:off x="2772030" y="2752229"/>
            <a:ext cx="1231106"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9600" dirty="0">
                <a:solidFill>
                  <a:schemeClr val="bg1"/>
                </a:solidFill>
                <a:latin typeface="黑体" panose="02010609060101010101" pitchFamily="49" charset="-122"/>
                <a:ea typeface="黑体" panose="02010609060101010101" pitchFamily="49" charset="-122"/>
                <a:sym typeface="Arial" panose="020B0604020202020204" pitchFamily="34" charset="0"/>
              </a:rPr>
              <a:t>03</a:t>
            </a:r>
            <a:endParaRPr lang="zh-CN" altLang="en-US" sz="9600" dirty="0">
              <a:solidFill>
                <a:schemeClr val="bg1"/>
              </a:solidFill>
              <a:latin typeface="黑体" panose="02010609060101010101" pitchFamily="49" charset="-122"/>
              <a:ea typeface="黑体" panose="02010609060101010101" pitchFamily="49" charset="-122"/>
              <a:sym typeface="Arial" panose="020B0604020202020204" pitchFamily="34" charset="0"/>
            </a:endParaRPr>
          </a:p>
        </p:txBody>
      </p:sp>
      <p:sp>
        <p:nvSpPr>
          <p:cNvPr id="6" name="标题 5"/>
          <p:cNvSpPr txBox="1"/>
          <p:nvPr>
            <p:custDataLst>
              <p:tags r:id="rId3"/>
            </p:custDataLst>
          </p:nvPr>
        </p:nvSpPr>
        <p:spPr>
          <a:xfrm>
            <a:off x="4068174" y="3101395"/>
            <a:ext cx="8790576" cy="997196"/>
          </a:xfrm>
          <a:prstGeom prst="rect">
            <a:avLst/>
          </a:prstGeom>
          <a:noFill/>
        </p:spPr>
        <p:txBody>
          <a:bodyPr wrap="square" lIns="0" tIns="0" rIns="0" bIns="0" anchor="t" anchorCtr="0">
            <a:spAutoFit/>
          </a:bodyPr>
          <a:lstStyle>
            <a:lvl1pPr algn="ctr">
              <a:lnSpc>
                <a:spcPct val="90000"/>
              </a:lnSpc>
              <a:spcBef>
                <a:spcPct val="0"/>
              </a:spcBef>
              <a:buNone/>
              <a:defRPr sz="4000">
                <a:latin typeface="+mj-lt"/>
                <a:ea typeface="+mj-ea"/>
                <a:cs typeface="+mj-cs"/>
              </a:defRPr>
            </a:lvl1pPr>
          </a:lstStyle>
          <a:p>
            <a:pPr algn="l">
              <a:defRPr/>
            </a:pPr>
            <a:r>
              <a:rPr lang="zh-CN" altLang="en-US" sz="7200" kern="0" dirty="0">
                <a:solidFill>
                  <a:schemeClr val="bg1"/>
                </a:solidFill>
                <a:latin typeface="黑体" panose="02010609060101010101" pitchFamily="49" charset="-122"/>
                <a:ea typeface="黑体" panose="02010609060101010101" pitchFamily="49" charset="-122"/>
                <a:sym typeface="Arial" panose="020B0604020202020204" pitchFamily="34" charset="0"/>
              </a:rPr>
              <a:t>神经网络算法</a:t>
            </a:r>
          </a:p>
        </p:txBody>
      </p:sp>
    </p:spTree>
    <p:custDataLst>
      <p:tags r:id="rId1"/>
    </p:custDataLst>
    <p:extLst>
      <p:ext uri="{BB962C8B-B14F-4D97-AF65-F5344CB8AC3E}">
        <p14:creationId xmlns:p14="http://schemas.microsoft.com/office/powerpoint/2010/main" val="4088421620"/>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xmlns="" id="{B74A6A5B-7265-6746-8EDC-9B3CDE187409}"/>
              </a:ext>
            </a:extLst>
          </p:cNvPr>
          <p:cNvGrpSpPr/>
          <p:nvPr/>
        </p:nvGrpSpPr>
        <p:grpSpPr>
          <a:xfrm>
            <a:off x="596727" y="472248"/>
            <a:ext cx="5409245" cy="523220"/>
            <a:chOff x="-4764" y="99435"/>
            <a:chExt cx="5409245" cy="523220"/>
          </a:xfrm>
        </p:grpSpPr>
        <p:sp>
          <p:nvSpPr>
            <p:cNvPr id="33" name="文本框 32">
              <a:extLst>
                <a:ext uri="{FF2B5EF4-FFF2-40B4-BE49-F238E27FC236}">
                  <a16:creationId xmlns:a16="http://schemas.microsoft.com/office/drawing/2014/main" xmlns="" id="{DEE02059-6358-F94E-A16E-168FF82FB428}"/>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神经网络算法</a:t>
              </a:r>
            </a:p>
          </p:txBody>
        </p:sp>
        <p:grpSp>
          <p:nvGrpSpPr>
            <p:cNvPr id="34" name="组合 33">
              <a:extLst>
                <a:ext uri="{FF2B5EF4-FFF2-40B4-BE49-F238E27FC236}">
                  <a16:creationId xmlns:a16="http://schemas.microsoft.com/office/drawing/2014/main" xmlns="" id="{3323A2BB-49C0-4747-9088-C4FFAA4FC1BE}"/>
                </a:ext>
              </a:extLst>
            </p:cNvPr>
            <p:cNvGrpSpPr/>
            <p:nvPr/>
          </p:nvGrpSpPr>
          <p:grpSpPr>
            <a:xfrm>
              <a:off x="-4764" y="142875"/>
              <a:ext cx="565783" cy="436341"/>
              <a:chOff x="-4764" y="142875"/>
              <a:chExt cx="565783" cy="436341"/>
            </a:xfrm>
          </p:grpSpPr>
          <p:sp>
            <p:nvSpPr>
              <p:cNvPr id="35" name="矩形 34">
                <a:extLst>
                  <a:ext uri="{FF2B5EF4-FFF2-40B4-BE49-F238E27FC236}">
                    <a16:creationId xmlns:a16="http://schemas.microsoft.com/office/drawing/2014/main" xmlns=""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xmlns=""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13" name="Rectangle 26">
            <a:extLst>
              <a:ext uri="{FF2B5EF4-FFF2-40B4-BE49-F238E27FC236}">
                <a16:creationId xmlns:a16="http://schemas.microsoft.com/office/drawing/2014/main" xmlns="" id="{686EAADD-BBB5-4A75-B059-48233FDE1EDA}"/>
              </a:ext>
            </a:extLst>
          </p:cNvPr>
          <p:cNvSpPr/>
          <p:nvPr/>
        </p:nvSpPr>
        <p:spPr>
          <a:xfrm>
            <a:off x="2161125" y="1352011"/>
            <a:ext cx="8084674" cy="417654"/>
          </a:xfrm>
          <a:prstGeom prst="rect">
            <a:avLst/>
          </a:prstGeom>
        </p:spPr>
        <p:txBody>
          <a:bodyPr wrap="square" lIns="96430" tIns="48216" rIns="96430" bIns="48216">
            <a:spAutoFit/>
          </a:bodyPr>
          <a:lstStyle/>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0" name="Pentagon 33">
            <a:extLst>
              <a:ext uri="{FF2B5EF4-FFF2-40B4-BE49-F238E27FC236}">
                <a16:creationId xmlns:a16="http://schemas.microsoft.com/office/drawing/2014/main" xmlns="" id="{9EF8DAF3-942D-4378-A07C-73055D9FE522}"/>
              </a:ext>
            </a:extLst>
          </p:cNvPr>
          <p:cNvSpPr/>
          <p:nvPr/>
        </p:nvSpPr>
        <p:spPr>
          <a:xfrm>
            <a:off x="1532831" y="148975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1" name="Rectangle 26">
            <a:extLst>
              <a:ext uri="{FF2B5EF4-FFF2-40B4-BE49-F238E27FC236}">
                <a16:creationId xmlns:a16="http://schemas.microsoft.com/office/drawing/2014/main" xmlns="" id="{7333FBA8-87E1-4110-A516-EA9615A2CAB9}"/>
              </a:ext>
            </a:extLst>
          </p:cNvPr>
          <p:cNvSpPr/>
          <p:nvPr/>
        </p:nvSpPr>
        <p:spPr>
          <a:xfrm>
            <a:off x="2252911" y="1424563"/>
            <a:ext cx="9649072" cy="4898688"/>
          </a:xfrm>
          <a:prstGeom prst="rect">
            <a:avLst/>
          </a:prstGeom>
        </p:spPr>
        <p:txBody>
          <a:bodyPr wrap="square" lIns="96430" tIns="48216" rIns="96430" bIns="48216">
            <a:spAutoFit/>
          </a:bodyPr>
          <a:lstStyle/>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介绍：人工神经网络（</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artificial neural network</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ANN</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）的基本单元的神经元模型如下：</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有三个基本要素：</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1.</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一组连接（对应于生物神经元的突触），连接强度由各连接上的权值表示，权值为正表示激活，为负表示抑制。</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pic>
        <p:nvPicPr>
          <p:cNvPr id="2" name="图片 1">
            <a:extLst>
              <a:ext uri="{FF2B5EF4-FFF2-40B4-BE49-F238E27FC236}">
                <a16:creationId xmlns:a16="http://schemas.microsoft.com/office/drawing/2014/main" xmlns="" id="{AA412818-68C0-4C18-A8F8-DC18577F90E2}"/>
              </a:ext>
            </a:extLst>
          </p:cNvPr>
          <p:cNvPicPr>
            <a:picLocks noChangeAspect="1"/>
          </p:cNvPicPr>
          <p:nvPr/>
        </p:nvPicPr>
        <p:blipFill>
          <a:blip r:embed="rId3"/>
          <a:stretch>
            <a:fillRect/>
          </a:stretch>
        </p:blipFill>
        <p:spPr>
          <a:xfrm>
            <a:off x="2108895" y="2368028"/>
            <a:ext cx="5572125" cy="2743200"/>
          </a:xfrm>
          <a:prstGeom prst="rect">
            <a:avLst/>
          </a:prstGeom>
        </p:spPr>
      </p:pic>
    </p:spTree>
    <p:extLst>
      <p:ext uri="{BB962C8B-B14F-4D97-AF65-F5344CB8AC3E}">
        <p14:creationId xmlns:p14="http://schemas.microsoft.com/office/powerpoint/2010/main" val="382286991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xmlns="" id="{B74A6A5B-7265-6746-8EDC-9B3CDE187409}"/>
              </a:ext>
            </a:extLst>
          </p:cNvPr>
          <p:cNvGrpSpPr/>
          <p:nvPr/>
        </p:nvGrpSpPr>
        <p:grpSpPr>
          <a:xfrm>
            <a:off x="596727" y="472248"/>
            <a:ext cx="5409245" cy="523220"/>
            <a:chOff x="-4764" y="99435"/>
            <a:chExt cx="5409245" cy="523220"/>
          </a:xfrm>
        </p:grpSpPr>
        <p:sp>
          <p:nvSpPr>
            <p:cNvPr id="33" name="文本框 32">
              <a:extLst>
                <a:ext uri="{FF2B5EF4-FFF2-40B4-BE49-F238E27FC236}">
                  <a16:creationId xmlns:a16="http://schemas.microsoft.com/office/drawing/2014/main" xmlns="" id="{DEE02059-6358-F94E-A16E-168FF82FB428}"/>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神经网络算法</a:t>
              </a:r>
            </a:p>
          </p:txBody>
        </p:sp>
        <p:grpSp>
          <p:nvGrpSpPr>
            <p:cNvPr id="34" name="组合 33">
              <a:extLst>
                <a:ext uri="{FF2B5EF4-FFF2-40B4-BE49-F238E27FC236}">
                  <a16:creationId xmlns:a16="http://schemas.microsoft.com/office/drawing/2014/main" xmlns="" id="{3323A2BB-49C0-4747-9088-C4FFAA4FC1BE}"/>
                </a:ext>
              </a:extLst>
            </p:cNvPr>
            <p:cNvGrpSpPr/>
            <p:nvPr/>
          </p:nvGrpSpPr>
          <p:grpSpPr>
            <a:xfrm>
              <a:off x="-4764" y="142875"/>
              <a:ext cx="565783" cy="436341"/>
              <a:chOff x="-4764" y="142875"/>
              <a:chExt cx="565783" cy="436341"/>
            </a:xfrm>
          </p:grpSpPr>
          <p:sp>
            <p:nvSpPr>
              <p:cNvPr id="35" name="矩形 34">
                <a:extLst>
                  <a:ext uri="{FF2B5EF4-FFF2-40B4-BE49-F238E27FC236}">
                    <a16:creationId xmlns:a16="http://schemas.microsoft.com/office/drawing/2014/main" xmlns=""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xmlns=""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13" name="Rectangle 26">
            <a:extLst>
              <a:ext uri="{FF2B5EF4-FFF2-40B4-BE49-F238E27FC236}">
                <a16:creationId xmlns:a16="http://schemas.microsoft.com/office/drawing/2014/main" xmlns="" id="{686EAADD-BBB5-4A75-B059-48233FDE1EDA}"/>
              </a:ext>
            </a:extLst>
          </p:cNvPr>
          <p:cNvSpPr/>
          <p:nvPr/>
        </p:nvSpPr>
        <p:spPr>
          <a:xfrm>
            <a:off x="2161125" y="1352011"/>
            <a:ext cx="8084674" cy="417654"/>
          </a:xfrm>
          <a:prstGeom prst="rect">
            <a:avLst/>
          </a:prstGeom>
        </p:spPr>
        <p:txBody>
          <a:bodyPr wrap="square" lIns="96430" tIns="48216" rIns="96430" bIns="48216">
            <a:spAutoFit/>
          </a:bodyPr>
          <a:lstStyle/>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0" name="Pentagon 33">
            <a:extLst>
              <a:ext uri="{FF2B5EF4-FFF2-40B4-BE49-F238E27FC236}">
                <a16:creationId xmlns:a16="http://schemas.microsoft.com/office/drawing/2014/main" xmlns="" id="{9EF8DAF3-942D-4378-A07C-73055D9FE522}"/>
              </a:ext>
            </a:extLst>
          </p:cNvPr>
          <p:cNvSpPr/>
          <p:nvPr/>
        </p:nvSpPr>
        <p:spPr>
          <a:xfrm>
            <a:off x="1532831" y="148975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1" name="Rectangle 26">
            <a:extLst>
              <a:ext uri="{FF2B5EF4-FFF2-40B4-BE49-F238E27FC236}">
                <a16:creationId xmlns:a16="http://schemas.microsoft.com/office/drawing/2014/main" xmlns="" id="{7333FBA8-87E1-4110-A516-EA9615A2CAB9}"/>
              </a:ext>
            </a:extLst>
          </p:cNvPr>
          <p:cNvSpPr/>
          <p:nvPr/>
        </p:nvSpPr>
        <p:spPr>
          <a:xfrm>
            <a:off x="2252911" y="1424563"/>
            <a:ext cx="9505056" cy="1944033"/>
          </a:xfrm>
          <a:prstGeom prst="rect">
            <a:avLst/>
          </a:prstGeom>
        </p:spPr>
        <p:txBody>
          <a:bodyPr wrap="square" lIns="96430" tIns="48216" rIns="96430" bIns="48216">
            <a:spAutoFit/>
          </a:bodyPr>
          <a:lstStyle/>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2.</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一个求和单元，用于求取各输入信号的加权和（线性组合）。</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3.</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一个非线性激活函数，起非线性映射作用并将神经元输出幅度限制在一定范围内</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一般限制在</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(0,1)</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或者</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(-1,1)</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之间</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其计算公式如下：</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pic>
        <p:nvPicPr>
          <p:cNvPr id="3" name="图片 2">
            <a:extLst>
              <a:ext uri="{FF2B5EF4-FFF2-40B4-BE49-F238E27FC236}">
                <a16:creationId xmlns:a16="http://schemas.microsoft.com/office/drawing/2014/main" xmlns="" id="{A0DA5246-6B6A-4578-AF23-1E25641C7885}"/>
              </a:ext>
            </a:extLst>
          </p:cNvPr>
          <p:cNvPicPr>
            <a:picLocks noChangeAspect="1"/>
          </p:cNvPicPr>
          <p:nvPr/>
        </p:nvPicPr>
        <p:blipFill>
          <a:blip r:embed="rId3"/>
          <a:stretch>
            <a:fillRect/>
          </a:stretch>
        </p:blipFill>
        <p:spPr>
          <a:xfrm>
            <a:off x="2267223" y="3446729"/>
            <a:ext cx="4667250" cy="819150"/>
          </a:xfrm>
          <a:prstGeom prst="rect">
            <a:avLst/>
          </a:prstGeom>
        </p:spPr>
      </p:pic>
    </p:spTree>
    <p:extLst>
      <p:ext uri="{BB962C8B-B14F-4D97-AF65-F5344CB8AC3E}">
        <p14:creationId xmlns:p14="http://schemas.microsoft.com/office/powerpoint/2010/main" val="775917941"/>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xmlns="" id="{B74A6A5B-7265-6746-8EDC-9B3CDE187409}"/>
              </a:ext>
            </a:extLst>
          </p:cNvPr>
          <p:cNvGrpSpPr/>
          <p:nvPr/>
        </p:nvGrpSpPr>
        <p:grpSpPr>
          <a:xfrm>
            <a:off x="596727" y="472248"/>
            <a:ext cx="5409245" cy="523220"/>
            <a:chOff x="-4764" y="99435"/>
            <a:chExt cx="5409245" cy="523220"/>
          </a:xfrm>
        </p:grpSpPr>
        <p:sp>
          <p:nvSpPr>
            <p:cNvPr id="33" name="文本框 32">
              <a:extLst>
                <a:ext uri="{FF2B5EF4-FFF2-40B4-BE49-F238E27FC236}">
                  <a16:creationId xmlns:a16="http://schemas.microsoft.com/office/drawing/2014/main" xmlns="" id="{DEE02059-6358-F94E-A16E-168FF82FB428}"/>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神经网络算法</a:t>
              </a:r>
            </a:p>
          </p:txBody>
        </p:sp>
        <p:grpSp>
          <p:nvGrpSpPr>
            <p:cNvPr id="34" name="组合 33">
              <a:extLst>
                <a:ext uri="{FF2B5EF4-FFF2-40B4-BE49-F238E27FC236}">
                  <a16:creationId xmlns:a16="http://schemas.microsoft.com/office/drawing/2014/main" xmlns="" id="{3323A2BB-49C0-4747-9088-C4FFAA4FC1BE}"/>
                </a:ext>
              </a:extLst>
            </p:cNvPr>
            <p:cNvGrpSpPr/>
            <p:nvPr/>
          </p:nvGrpSpPr>
          <p:grpSpPr>
            <a:xfrm>
              <a:off x="-4764" y="142875"/>
              <a:ext cx="565783" cy="436341"/>
              <a:chOff x="-4764" y="142875"/>
              <a:chExt cx="565783" cy="436341"/>
            </a:xfrm>
          </p:grpSpPr>
          <p:sp>
            <p:nvSpPr>
              <p:cNvPr id="35" name="矩形 34">
                <a:extLst>
                  <a:ext uri="{FF2B5EF4-FFF2-40B4-BE49-F238E27FC236}">
                    <a16:creationId xmlns:a16="http://schemas.microsoft.com/office/drawing/2014/main" xmlns=""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xmlns=""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13" name="Rectangle 26">
            <a:extLst>
              <a:ext uri="{FF2B5EF4-FFF2-40B4-BE49-F238E27FC236}">
                <a16:creationId xmlns:a16="http://schemas.microsoft.com/office/drawing/2014/main" xmlns="" id="{686EAADD-BBB5-4A75-B059-48233FDE1EDA}"/>
              </a:ext>
            </a:extLst>
          </p:cNvPr>
          <p:cNvSpPr/>
          <p:nvPr/>
        </p:nvSpPr>
        <p:spPr>
          <a:xfrm>
            <a:off x="2161125" y="1352011"/>
            <a:ext cx="8084674" cy="417654"/>
          </a:xfrm>
          <a:prstGeom prst="rect">
            <a:avLst/>
          </a:prstGeom>
        </p:spPr>
        <p:txBody>
          <a:bodyPr wrap="square" lIns="96430" tIns="48216" rIns="96430" bIns="48216">
            <a:spAutoFit/>
          </a:bodyPr>
          <a:lstStyle/>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0" name="Pentagon 33">
            <a:extLst>
              <a:ext uri="{FF2B5EF4-FFF2-40B4-BE49-F238E27FC236}">
                <a16:creationId xmlns:a16="http://schemas.microsoft.com/office/drawing/2014/main" xmlns="" id="{9EF8DAF3-942D-4378-A07C-73055D9FE522}"/>
              </a:ext>
            </a:extLst>
          </p:cNvPr>
          <p:cNvSpPr/>
          <p:nvPr/>
        </p:nvSpPr>
        <p:spPr>
          <a:xfrm>
            <a:off x="1532831" y="148975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1" name="Rectangle 26">
            <a:extLst>
              <a:ext uri="{FF2B5EF4-FFF2-40B4-BE49-F238E27FC236}">
                <a16:creationId xmlns:a16="http://schemas.microsoft.com/office/drawing/2014/main" xmlns="" id="{7333FBA8-87E1-4110-A516-EA9615A2CAB9}"/>
              </a:ext>
            </a:extLst>
          </p:cNvPr>
          <p:cNvSpPr/>
          <p:nvPr/>
        </p:nvSpPr>
        <p:spPr>
          <a:xfrm>
            <a:off x="2252911" y="1424563"/>
            <a:ext cx="6841533" cy="417654"/>
          </a:xfrm>
          <a:prstGeom prst="rect">
            <a:avLst/>
          </a:prstGeom>
        </p:spPr>
        <p:txBody>
          <a:bodyPr wrap="square" lIns="96430" tIns="48216" rIns="96430" bIns="48216">
            <a:spAutoFit/>
          </a:bodyPr>
          <a:lstStyle/>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也可以把阈值放到和输入一起：</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pic>
        <p:nvPicPr>
          <p:cNvPr id="2" name="图片 1">
            <a:extLst>
              <a:ext uri="{FF2B5EF4-FFF2-40B4-BE49-F238E27FC236}">
                <a16:creationId xmlns:a16="http://schemas.microsoft.com/office/drawing/2014/main" xmlns="" id="{06EA1FD0-8EDF-483A-B6CC-51A0C7F61308}"/>
              </a:ext>
            </a:extLst>
          </p:cNvPr>
          <p:cNvPicPr>
            <a:picLocks noChangeAspect="1"/>
          </p:cNvPicPr>
          <p:nvPr/>
        </p:nvPicPr>
        <p:blipFill>
          <a:blip r:embed="rId3"/>
          <a:stretch>
            <a:fillRect/>
          </a:stretch>
        </p:blipFill>
        <p:spPr>
          <a:xfrm>
            <a:off x="1162510" y="2336506"/>
            <a:ext cx="8524875" cy="3524250"/>
          </a:xfrm>
          <a:prstGeom prst="rect">
            <a:avLst/>
          </a:prstGeom>
        </p:spPr>
      </p:pic>
    </p:spTree>
    <p:extLst>
      <p:ext uri="{BB962C8B-B14F-4D97-AF65-F5344CB8AC3E}">
        <p14:creationId xmlns:p14="http://schemas.microsoft.com/office/powerpoint/2010/main" val="791131941"/>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xmlns="" id="{B74A6A5B-7265-6746-8EDC-9B3CDE187409}"/>
              </a:ext>
            </a:extLst>
          </p:cNvPr>
          <p:cNvGrpSpPr/>
          <p:nvPr/>
        </p:nvGrpSpPr>
        <p:grpSpPr>
          <a:xfrm>
            <a:off x="596727" y="472248"/>
            <a:ext cx="5409245" cy="523220"/>
            <a:chOff x="-4764" y="99435"/>
            <a:chExt cx="5409245" cy="523220"/>
          </a:xfrm>
        </p:grpSpPr>
        <p:sp>
          <p:nvSpPr>
            <p:cNvPr id="33" name="文本框 32">
              <a:extLst>
                <a:ext uri="{FF2B5EF4-FFF2-40B4-BE49-F238E27FC236}">
                  <a16:creationId xmlns:a16="http://schemas.microsoft.com/office/drawing/2014/main" xmlns="" id="{DEE02059-6358-F94E-A16E-168FF82FB428}"/>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神经网络算法</a:t>
              </a:r>
            </a:p>
          </p:txBody>
        </p:sp>
        <p:grpSp>
          <p:nvGrpSpPr>
            <p:cNvPr id="34" name="组合 33">
              <a:extLst>
                <a:ext uri="{FF2B5EF4-FFF2-40B4-BE49-F238E27FC236}">
                  <a16:creationId xmlns:a16="http://schemas.microsoft.com/office/drawing/2014/main" xmlns="" id="{3323A2BB-49C0-4747-9088-C4FFAA4FC1BE}"/>
                </a:ext>
              </a:extLst>
            </p:cNvPr>
            <p:cNvGrpSpPr/>
            <p:nvPr/>
          </p:nvGrpSpPr>
          <p:grpSpPr>
            <a:xfrm>
              <a:off x="-4764" y="142875"/>
              <a:ext cx="565783" cy="436341"/>
              <a:chOff x="-4764" y="142875"/>
              <a:chExt cx="565783" cy="436341"/>
            </a:xfrm>
          </p:grpSpPr>
          <p:sp>
            <p:nvSpPr>
              <p:cNvPr id="35" name="矩形 34">
                <a:extLst>
                  <a:ext uri="{FF2B5EF4-FFF2-40B4-BE49-F238E27FC236}">
                    <a16:creationId xmlns:a16="http://schemas.microsoft.com/office/drawing/2014/main" xmlns=""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xmlns=""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13" name="Rectangle 26">
            <a:extLst>
              <a:ext uri="{FF2B5EF4-FFF2-40B4-BE49-F238E27FC236}">
                <a16:creationId xmlns:a16="http://schemas.microsoft.com/office/drawing/2014/main" xmlns="" id="{686EAADD-BBB5-4A75-B059-48233FDE1EDA}"/>
              </a:ext>
            </a:extLst>
          </p:cNvPr>
          <p:cNvSpPr/>
          <p:nvPr/>
        </p:nvSpPr>
        <p:spPr>
          <a:xfrm>
            <a:off x="2161125" y="1352011"/>
            <a:ext cx="8084674" cy="417654"/>
          </a:xfrm>
          <a:prstGeom prst="rect">
            <a:avLst/>
          </a:prstGeom>
        </p:spPr>
        <p:txBody>
          <a:bodyPr wrap="square" lIns="96430" tIns="48216" rIns="96430" bIns="48216">
            <a:spAutoFit/>
          </a:bodyPr>
          <a:lstStyle/>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0" name="Pentagon 33">
            <a:extLst>
              <a:ext uri="{FF2B5EF4-FFF2-40B4-BE49-F238E27FC236}">
                <a16:creationId xmlns:a16="http://schemas.microsoft.com/office/drawing/2014/main" xmlns="" id="{9EF8DAF3-942D-4378-A07C-73055D9FE522}"/>
              </a:ext>
            </a:extLst>
          </p:cNvPr>
          <p:cNvSpPr/>
          <p:nvPr/>
        </p:nvSpPr>
        <p:spPr>
          <a:xfrm>
            <a:off x="1532831" y="148975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1" name="Rectangle 26">
            <a:extLst>
              <a:ext uri="{FF2B5EF4-FFF2-40B4-BE49-F238E27FC236}">
                <a16:creationId xmlns:a16="http://schemas.microsoft.com/office/drawing/2014/main" xmlns="" id="{7333FBA8-87E1-4110-A516-EA9615A2CAB9}"/>
              </a:ext>
            </a:extLst>
          </p:cNvPr>
          <p:cNvSpPr/>
          <p:nvPr/>
        </p:nvSpPr>
        <p:spPr>
          <a:xfrm>
            <a:off x="2252911" y="1424563"/>
            <a:ext cx="6841533" cy="4480305"/>
          </a:xfrm>
          <a:prstGeom prst="rect">
            <a:avLst/>
          </a:prstGeom>
        </p:spPr>
        <p:txBody>
          <a:bodyPr wrap="square" lIns="96430" tIns="48216" rIns="96430" bIns="48216">
            <a:spAutoFit/>
          </a:bodyPr>
          <a:lstStyle/>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激活函数可以选择以下类型：</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1.</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阈值函数（也称为阶梯函数）</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    </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此时对应的输出为</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2.</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分段线性函数</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3.sigmoid</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函数</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pic>
        <p:nvPicPr>
          <p:cNvPr id="3" name="图片 2">
            <a:extLst>
              <a:ext uri="{FF2B5EF4-FFF2-40B4-BE49-F238E27FC236}">
                <a16:creationId xmlns:a16="http://schemas.microsoft.com/office/drawing/2014/main" xmlns="" id="{D8C8DB98-F71E-4FF0-BAB8-FA746CE6C56A}"/>
              </a:ext>
            </a:extLst>
          </p:cNvPr>
          <p:cNvPicPr>
            <a:picLocks noChangeAspect="1"/>
          </p:cNvPicPr>
          <p:nvPr/>
        </p:nvPicPr>
        <p:blipFill>
          <a:blip r:embed="rId3"/>
          <a:stretch>
            <a:fillRect/>
          </a:stretch>
        </p:blipFill>
        <p:spPr>
          <a:xfrm>
            <a:off x="2550265" y="2211549"/>
            <a:ext cx="2105025" cy="1028700"/>
          </a:xfrm>
          <a:prstGeom prst="rect">
            <a:avLst/>
          </a:prstGeom>
        </p:spPr>
      </p:pic>
      <p:pic>
        <p:nvPicPr>
          <p:cNvPr id="4" name="图片 3">
            <a:extLst>
              <a:ext uri="{FF2B5EF4-FFF2-40B4-BE49-F238E27FC236}">
                <a16:creationId xmlns:a16="http://schemas.microsoft.com/office/drawing/2014/main" xmlns="" id="{AFF13C00-FB4E-4279-89A8-3015780D63C5}"/>
              </a:ext>
            </a:extLst>
          </p:cNvPr>
          <p:cNvPicPr>
            <a:picLocks noChangeAspect="1"/>
          </p:cNvPicPr>
          <p:nvPr/>
        </p:nvPicPr>
        <p:blipFill>
          <a:blip r:embed="rId4"/>
          <a:stretch>
            <a:fillRect/>
          </a:stretch>
        </p:blipFill>
        <p:spPr>
          <a:xfrm>
            <a:off x="6455698" y="2284101"/>
            <a:ext cx="2190750" cy="1028700"/>
          </a:xfrm>
          <a:prstGeom prst="rect">
            <a:avLst/>
          </a:prstGeom>
        </p:spPr>
      </p:pic>
      <p:pic>
        <p:nvPicPr>
          <p:cNvPr id="5" name="图片 4">
            <a:extLst>
              <a:ext uri="{FF2B5EF4-FFF2-40B4-BE49-F238E27FC236}">
                <a16:creationId xmlns:a16="http://schemas.microsoft.com/office/drawing/2014/main" xmlns="" id="{E8763143-D33D-4B07-84FF-9CE7AC99BA4C}"/>
              </a:ext>
            </a:extLst>
          </p:cNvPr>
          <p:cNvPicPr>
            <a:picLocks noChangeAspect="1"/>
          </p:cNvPicPr>
          <p:nvPr/>
        </p:nvPicPr>
        <p:blipFill>
          <a:blip r:embed="rId5"/>
          <a:stretch>
            <a:fillRect/>
          </a:stretch>
        </p:blipFill>
        <p:spPr>
          <a:xfrm>
            <a:off x="2468935" y="3753670"/>
            <a:ext cx="3467100" cy="1581150"/>
          </a:xfrm>
          <a:prstGeom prst="rect">
            <a:avLst/>
          </a:prstGeom>
        </p:spPr>
      </p:pic>
      <p:pic>
        <p:nvPicPr>
          <p:cNvPr id="6" name="图片 5">
            <a:extLst>
              <a:ext uri="{FF2B5EF4-FFF2-40B4-BE49-F238E27FC236}">
                <a16:creationId xmlns:a16="http://schemas.microsoft.com/office/drawing/2014/main" xmlns="" id="{51D4257C-993A-40C7-BC53-6C69450E33A2}"/>
              </a:ext>
            </a:extLst>
          </p:cNvPr>
          <p:cNvPicPr>
            <a:picLocks noChangeAspect="1"/>
          </p:cNvPicPr>
          <p:nvPr/>
        </p:nvPicPr>
        <p:blipFill>
          <a:blip r:embed="rId6"/>
          <a:stretch>
            <a:fillRect/>
          </a:stretch>
        </p:blipFill>
        <p:spPr>
          <a:xfrm>
            <a:off x="2484103" y="5848241"/>
            <a:ext cx="2200275" cy="771525"/>
          </a:xfrm>
          <a:prstGeom prst="rect">
            <a:avLst/>
          </a:prstGeom>
        </p:spPr>
      </p:pic>
    </p:spTree>
    <p:extLst>
      <p:ext uri="{BB962C8B-B14F-4D97-AF65-F5344CB8AC3E}">
        <p14:creationId xmlns:p14="http://schemas.microsoft.com/office/powerpoint/2010/main" val="2870364584"/>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xmlns="" id="{B74A6A5B-7265-6746-8EDC-9B3CDE187409}"/>
              </a:ext>
            </a:extLst>
          </p:cNvPr>
          <p:cNvGrpSpPr/>
          <p:nvPr/>
        </p:nvGrpSpPr>
        <p:grpSpPr>
          <a:xfrm>
            <a:off x="596727" y="472248"/>
            <a:ext cx="5409245" cy="523220"/>
            <a:chOff x="-4764" y="99435"/>
            <a:chExt cx="5409245" cy="523220"/>
          </a:xfrm>
        </p:grpSpPr>
        <p:sp>
          <p:nvSpPr>
            <p:cNvPr id="33" name="文本框 32">
              <a:extLst>
                <a:ext uri="{FF2B5EF4-FFF2-40B4-BE49-F238E27FC236}">
                  <a16:creationId xmlns:a16="http://schemas.microsoft.com/office/drawing/2014/main" xmlns="" id="{DEE02059-6358-F94E-A16E-168FF82FB428}"/>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神经网络算法</a:t>
              </a:r>
            </a:p>
          </p:txBody>
        </p:sp>
        <p:grpSp>
          <p:nvGrpSpPr>
            <p:cNvPr id="34" name="组合 33">
              <a:extLst>
                <a:ext uri="{FF2B5EF4-FFF2-40B4-BE49-F238E27FC236}">
                  <a16:creationId xmlns:a16="http://schemas.microsoft.com/office/drawing/2014/main" xmlns="" id="{3323A2BB-49C0-4747-9088-C4FFAA4FC1BE}"/>
                </a:ext>
              </a:extLst>
            </p:cNvPr>
            <p:cNvGrpSpPr/>
            <p:nvPr/>
          </p:nvGrpSpPr>
          <p:grpSpPr>
            <a:xfrm>
              <a:off x="-4764" y="142875"/>
              <a:ext cx="565783" cy="436341"/>
              <a:chOff x="-4764" y="142875"/>
              <a:chExt cx="565783" cy="436341"/>
            </a:xfrm>
          </p:grpSpPr>
          <p:sp>
            <p:nvSpPr>
              <p:cNvPr id="35" name="矩形 34">
                <a:extLst>
                  <a:ext uri="{FF2B5EF4-FFF2-40B4-BE49-F238E27FC236}">
                    <a16:creationId xmlns:a16="http://schemas.microsoft.com/office/drawing/2014/main" xmlns=""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xmlns=""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13" name="Rectangle 26">
            <a:extLst>
              <a:ext uri="{FF2B5EF4-FFF2-40B4-BE49-F238E27FC236}">
                <a16:creationId xmlns:a16="http://schemas.microsoft.com/office/drawing/2014/main" xmlns="" id="{686EAADD-BBB5-4A75-B059-48233FDE1EDA}"/>
              </a:ext>
            </a:extLst>
          </p:cNvPr>
          <p:cNvSpPr/>
          <p:nvPr/>
        </p:nvSpPr>
        <p:spPr>
          <a:xfrm>
            <a:off x="2161125" y="1352011"/>
            <a:ext cx="8084674" cy="417654"/>
          </a:xfrm>
          <a:prstGeom prst="rect">
            <a:avLst/>
          </a:prstGeom>
        </p:spPr>
        <p:txBody>
          <a:bodyPr wrap="square" lIns="96430" tIns="48216" rIns="96430" bIns="48216">
            <a:spAutoFit/>
          </a:bodyPr>
          <a:lstStyle/>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0" name="Pentagon 33">
            <a:extLst>
              <a:ext uri="{FF2B5EF4-FFF2-40B4-BE49-F238E27FC236}">
                <a16:creationId xmlns:a16="http://schemas.microsoft.com/office/drawing/2014/main" xmlns="" id="{9EF8DAF3-942D-4378-A07C-73055D9FE522}"/>
              </a:ext>
            </a:extLst>
          </p:cNvPr>
          <p:cNvSpPr/>
          <p:nvPr/>
        </p:nvSpPr>
        <p:spPr>
          <a:xfrm>
            <a:off x="1532831" y="148975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1" name="Rectangle 26">
            <a:extLst>
              <a:ext uri="{FF2B5EF4-FFF2-40B4-BE49-F238E27FC236}">
                <a16:creationId xmlns:a16="http://schemas.microsoft.com/office/drawing/2014/main" xmlns="" id="{7333FBA8-87E1-4110-A516-EA9615A2CAB9}"/>
              </a:ext>
            </a:extLst>
          </p:cNvPr>
          <p:cNvSpPr/>
          <p:nvPr/>
        </p:nvSpPr>
        <p:spPr>
          <a:xfrm>
            <a:off x="2252911" y="1424563"/>
            <a:ext cx="6841533" cy="417654"/>
          </a:xfrm>
          <a:prstGeom prst="rect">
            <a:avLst/>
          </a:prstGeom>
        </p:spPr>
        <p:txBody>
          <a:bodyPr wrap="square" lIns="96430" tIns="48216" rIns="96430" bIns="48216">
            <a:spAutoFit/>
          </a:bodyPr>
          <a:lstStyle/>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Matlab</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中的激活函数如下表示</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graphicFrame>
        <p:nvGraphicFramePr>
          <p:cNvPr id="8" name="表格 7">
            <a:extLst>
              <a:ext uri="{FF2B5EF4-FFF2-40B4-BE49-F238E27FC236}">
                <a16:creationId xmlns:a16="http://schemas.microsoft.com/office/drawing/2014/main" xmlns="" id="{BC06B730-1E0A-4BD8-820F-18E4EBF4C7FB}"/>
              </a:ext>
            </a:extLst>
          </p:cNvPr>
          <p:cNvGraphicFramePr>
            <a:graphicFrameLocks noGrp="1"/>
          </p:cNvGraphicFramePr>
          <p:nvPr>
            <p:extLst>
              <p:ext uri="{D42A27DB-BD31-4B8C-83A1-F6EECF244321}">
                <p14:modId xmlns:p14="http://schemas.microsoft.com/office/powerpoint/2010/main" val="2023001141"/>
              </p:ext>
            </p:extLst>
          </p:nvPr>
        </p:nvGraphicFramePr>
        <p:xfrm>
          <a:off x="2252911" y="2100386"/>
          <a:ext cx="6769100" cy="4105130"/>
        </p:xfrm>
        <a:graphic>
          <a:graphicData uri="http://schemas.openxmlformats.org/drawingml/2006/table">
            <a:tbl>
              <a:tblPr>
                <a:tableStyleId>{5C22544A-7EE6-4342-B048-85BDC9FD1C3A}</a:tableStyleId>
              </a:tblPr>
              <a:tblGrid>
                <a:gridCol w="2315744">
                  <a:extLst>
                    <a:ext uri="{9D8B030D-6E8A-4147-A177-3AD203B41FA5}">
                      <a16:colId xmlns:a16="http://schemas.microsoft.com/office/drawing/2014/main" xmlns="" val="4106468016"/>
                    </a:ext>
                  </a:extLst>
                </a:gridCol>
                <a:gridCol w="4453356">
                  <a:extLst>
                    <a:ext uri="{9D8B030D-6E8A-4147-A177-3AD203B41FA5}">
                      <a16:colId xmlns:a16="http://schemas.microsoft.com/office/drawing/2014/main" xmlns="" val="3854235243"/>
                    </a:ext>
                  </a:extLst>
                </a:gridCol>
              </a:tblGrid>
              <a:tr h="410513">
                <a:tc>
                  <a:txBody>
                    <a:bodyPr/>
                    <a:lstStyle/>
                    <a:p>
                      <a:pPr algn="l" fontAlgn="ctr"/>
                      <a:r>
                        <a:rPr lang="zh-CN" altLang="en-US" sz="2000" kern="1200" dirty="0">
                          <a:solidFill>
                            <a:schemeClr val="accent1">
                              <a:lumMod val="75000"/>
                            </a:schemeClr>
                          </a:solidFill>
                          <a:latin typeface="黑体" panose="02010609060101010101" pitchFamily="49" charset="-122"/>
                          <a:ea typeface="黑体" panose="02010609060101010101" pitchFamily="49" charset="-122"/>
                          <a:cs typeface="+mn-ea"/>
                        </a:rPr>
                        <a:t>函数名 </a:t>
                      </a:r>
                    </a:p>
                  </a:txBody>
                  <a:tcPr marL="6350" marR="6350" marT="6350" marB="0" anchor="ctr"/>
                </a:tc>
                <a:tc>
                  <a:txBody>
                    <a:bodyPr/>
                    <a:lstStyle/>
                    <a:p>
                      <a:pPr algn="l" fontAlgn="ctr"/>
                      <a:r>
                        <a:rPr lang="zh-CN" altLang="en-US" sz="2000" kern="1200">
                          <a:solidFill>
                            <a:schemeClr val="accent1">
                              <a:lumMod val="75000"/>
                            </a:schemeClr>
                          </a:solidFill>
                          <a:latin typeface="黑体" panose="02010609060101010101" pitchFamily="49" charset="-122"/>
                          <a:ea typeface="黑体" panose="02010609060101010101" pitchFamily="49" charset="-122"/>
                          <a:cs typeface="+mn-ea"/>
                        </a:rPr>
                        <a:t> 功 能</a:t>
                      </a:r>
                    </a:p>
                  </a:txBody>
                  <a:tcPr marL="6350" marR="6350" marT="6350" marB="0" anchor="ctr"/>
                </a:tc>
                <a:extLst>
                  <a:ext uri="{0D108BD9-81ED-4DB2-BD59-A6C34878D82A}">
                    <a16:rowId xmlns:a16="http://schemas.microsoft.com/office/drawing/2014/main" xmlns="" val="3981810173"/>
                  </a:ext>
                </a:extLst>
              </a:tr>
              <a:tr h="410513">
                <a:tc>
                  <a:txBody>
                    <a:bodyPr/>
                    <a:lstStyle/>
                    <a:p>
                      <a:pPr algn="l" fontAlgn="ctr"/>
                      <a:r>
                        <a:rPr lang="en-US" sz="2000" kern="1200">
                          <a:solidFill>
                            <a:schemeClr val="accent1">
                              <a:lumMod val="75000"/>
                            </a:schemeClr>
                          </a:solidFill>
                          <a:latin typeface="黑体" panose="02010609060101010101" pitchFamily="49" charset="-122"/>
                          <a:ea typeface="黑体" panose="02010609060101010101" pitchFamily="49" charset="-122"/>
                          <a:cs typeface="+mn-ea"/>
                        </a:rPr>
                        <a:t>purelin </a:t>
                      </a:r>
                    </a:p>
                  </a:txBody>
                  <a:tcPr marL="6350" marR="6350" marT="6350" marB="0" anchor="ctr"/>
                </a:tc>
                <a:tc>
                  <a:txBody>
                    <a:bodyPr/>
                    <a:lstStyle/>
                    <a:p>
                      <a:pPr algn="l" fontAlgn="ctr"/>
                      <a:r>
                        <a:rPr lang="zh-CN" altLang="en-US" sz="2000" kern="1200">
                          <a:solidFill>
                            <a:schemeClr val="accent1">
                              <a:lumMod val="75000"/>
                            </a:schemeClr>
                          </a:solidFill>
                          <a:latin typeface="黑体" panose="02010609060101010101" pitchFamily="49" charset="-122"/>
                          <a:ea typeface="黑体" panose="02010609060101010101" pitchFamily="49" charset="-122"/>
                          <a:cs typeface="+mn-ea"/>
                        </a:rPr>
                        <a:t> 线性传递函数</a:t>
                      </a:r>
                    </a:p>
                  </a:txBody>
                  <a:tcPr marL="6350" marR="6350" marT="6350" marB="0" anchor="ctr"/>
                </a:tc>
                <a:extLst>
                  <a:ext uri="{0D108BD9-81ED-4DB2-BD59-A6C34878D82A}">
                    <a16:rowId xmlns:a16="http://schemas.microsoft.com/office/drawing/2014/main" xmlns="" val="4012468590"/>
                  </a:ext>
                </a:extLst>
              </a:tr>
              <a:tr h="410513">
                <a:tc>
                  <a:txBody>
                    <a:bodyPr/>
                    <a:lstStyle/>
                    <a:p>
                      <a:pPr algn="l" fontAlgn="ctr"/>
                      <a:r>
                        <a:rPr lang="en-US" sz="2000" kern="1200" dirty="0" err="1">
                          <a:solidFill>
                            <a:schemeClr val="accent1">
                              <a:lumMod val="75000"/>
                            </a:schemeClr>
                          </a:solidFill>
                          <a:latin typeface="黑体" panose="02010609060101010101" pitchFamily="49" charset="-122"/>
                          <a:ea typeface="黑体" panose="02010609060101010101" pitchFamily="49" charset="-122"/>
                          <a:cs typeface="+mn-ea"/>
                        </a:rPr>
                        <a:t>hardlim</a:t>
                      </a:r>
                      <a:r>
                        <a:rPr lang="en-US" sz="2000" kern="1200" dirty="0">
                          <a:solidFill>
                            <a:schemeClr val="accent1">
                              <a:lumMod val="75000"/>
                            </a:schemeClr>
                          </a:solidFill>
                          <a:latin typeface="黑体" panose="02010609060101010101" pitchFamily="49" charset="-122"/>
                          <a:ea typeface="黑体" panose="02010609060101010101" pitchFamily="49" charset="-122"/>
                          <a:cs typeface="+mn-ea"/>
                        </a:rPr>
                        <a:t>  </a:t>
                      </a:r>
                    </a:p>
                  </a:txBody>
                  <a:tcPr marL="6350" marR="6350" marT="6350" marB="0" anchor="ctr"/>
                </a:tc>
                <a:tc>
                  <a:txBody>
                    <a:bodyPr/>
                    <a:lstStyle/>
                    <a:p>
                      <a:pPr algn="l" fontAlgn="ctr"/>
                      <a:r>
                        <a:rPr lang="zh-CN" altLang="en-US" sz="2000" kern="1200">
                          <a:solidFill>
                            <a:schemeClr val="accent1">
                              <a:lumMod val="75000"/>
                            </a:schemeClr>
                          </a:solidFill>
                          <a:latin typeface="黑体" panose="02010609060101010101" pitchFamily="49" charset="-122"/>
                          <a:ea typeface="黑体" panose="02010609060101010101" pitchFamily="49" charset="-122"/>
                          <a:cs typeface="+mn-ea"/>
                        </a:rPr>
                        <a:t>硬限幅传递函数</a:t>
                      </a:r>
                    </a:p>
                  </a:txBody>
                  <a:tcPr marL="6350" marR="6350" marT="6350" marB="0" anchor="ctr"/>
                </a:tc>
                <a:extLst>
                  <a:ext uri="{0D108BD9-81ED-4DB2-BD59-A6C34878D82A}">
                    <a16:rowId xmlns:a16="http://schemas.microsoft.com/office/drawing/2014/main" xmlns="" val="2658052814"/>
                  </a:ext>
                </a:extLst>
              </a:tr>
              <a:tr h="410513">
                <a:tc>
                  <a:txBody>
                    <a:bodyPr/>
                    <a:lstStyle/>
                    <a:p>
                      <a:pPr algn="l" fontAlgn="ctr"/>
                      <a:r>
                        <a:rPr lang="en-US" sz="2000" kern="1200">
                          <a:solidFill>
                            <a:schemeClr val="accent1">
                              <a:lumMod val="75000"/>
                            </a:schemeClr>
                          </a:solidFill>
                          <a:latin typeface="黑体" panose="02010609060101010101" pitchFamily="49" charset="-122"/>
                          <a:ea typeface="黑体" panose="02010609060101010101" pitchFamily="49" charset="-122"/>
                          <a:cs typeface="+mn-ea"/>
                        </a:rPr>
                        <a:t>hardlims </a:t>
                      </a:r>
                    </a:p>
                  </a:txBody>
                  <a:tcPr marL="6350" marR="6350" marT="6350" marB="0" anchor="ctr"/>
                </a:tc>
                <a:tc>
                  <a:txBody>
                    <a:bodyPr/>
                    <a:lstStyle/>
                    <a:p>
                      <a:pPr algn="l" fontAlgn="ctr"/>
                      <a:r>
                        <a:rPr lang="zh-CN" altLang="en-US" sz="2000" kern="1200" dirty="0">
                          <a:solidFill>
                            <a:schemeClr val="accent1">
                              <a:lumMod val="75000"/>
                            </a:schemeClr>
                          </a:solidFill>
                          <a:latin typeface="黑体" panose="02010609060101010101" pitchFamily="49" charset="-122"/>
                          <a:ea typeface="黑体" panose="02010609060101010101" pitchFamily="49" charset="-122"/>
                          <a:cs typeface="+mn-ea"/>
                        </a:rPr>
                        <a:t> 对称硬限幅传递函数</a:t>
                      </a:r>
                    </a:p>
                  </a:txBody>
                  <a:tcPr marL="6350" marR="6350" marT="6350" marB="0" anchor="ctr"/>
                </a:tc>
                <a:extLst>
                  <a:ext uri="{0D108BD9-81ED-4DB2-BD59-A6C34878D82A}">
                    <a16:rowId xmlns:a16="http://schemas.microsoft.com/office/drawing/2014/main" xmlns="" val="3708237158"/>
                  </a:ext>
                </a:extLst>
              </a:tr>
              <a:tr h="410513">
                <a:tc>
                  <a:txBody>
                    <a:bodyPr/>
                    <a:lstStyle/>
                    <a:p>
                      <a:pPr algn="l" fontAlgn="ctr"/>
                      <a:r>
                        <a:rPr lang="en-US" sz="2000" kern="1200">
                          <a:solidFill>
                            <a:schemeClr val="accent1">
                              <a:lumMod val="75000"/>
                            </a:schemeClr>
                          </a:solidFill>
                          <a:latin typeface="黑体" panose="02010609060101010101" pitchFamily="49" charset="-122"/>
                          <a:ea typeface="黑体" panose="02010609060101010101" pitchFamily="49" charset="-122"/>
                          <a:cs typeface="+mn-ea"/>
                        </a:rPr>
                        <a:t>satlin  </a:t>
                      </a:r>
                    </a:p>
                  </a:txBody>
                  <a:tcPr marL="6350" marR="6350" marT="6350" marB="0" anchor="ctr"/>
                </a:tc>
                <a:tc>
                  <a:txBody>
                    <a:bodyPr/>
                    <a:lstStyle/>
                    <a:p>
                      <a:pPr algn="l" fontAlgn="ctr"/>
                      <a:r>
                        <a:rPr lang="zh-CN" altLang="en-US" sz="2000" kern="1200">
                          <a:solidFill>
                            <a:schemeClr val="accent1">
                              <a:lumMod val="75000"/>
                            </a:schemeClr>
                          </a:solidFill>
                          <a:latin typeface="黑体" panose="02010609060101010101" pitchFamily="49" charset="-122"/>
                          <a:ea typeface="黑体" panose="02010609060101010101" pitchFamily="49" charset="-122"/>
                          <a:cs typeface="+mn-ea"/>
                        </a:rPr>
                        <a:t>饱和线性传递函数</a:t>
                      </a:r>
                    </a:p>
                  </a:txBody>
                  <a:tcPr marL="6350" marR="6350" marT="6350" marB="0" anchor="ctr"/>
                </a:tc>
                <a:extLst>
                  <a:ext uri="{0D108BD9-81ED-4DB2-BD59-A6C34878D82A}">
                    <a16:rowId xmlns:a16="http://schemas.microsoft.com/office/drawing/2014/main" xmlns="" val="71279458"/>
                  </a:ext>
                </a:extLst>
              </a:tr>
              <a:tr h="410513">
                <a:tc>
                  <a:txBody>
                    <a:bodyPr/>
                    <a:lstStyle/>
                    <a:p>
                      <a:pPr algn="l" fontAlgn="ctr"/>
                      <a:r>
                        <a:rPr lang="en-US" sz="2000" kern="1200">
                          <a:solidFill>
                            <a:schemeClr val="accent1">
                              <a:lumMod val="75000"/>
                            </a:schemeClr>
                          </a:solidFill>
                          <a:latin typeface="黑体" panose="02010609060101010101" pitchFamily="49" charset="-122"/>
                          <a:ea typeface="黑体" panose="02010609060101010101" pitchFamily="49" charset="-122"/>
                          <a:cs typeface="+mn-ea"/>
                        </a:rPr>
                        <a:t>satlins </a:t>
                      </a:r>
                    </a:p>
                  </a:txBody>
                  <a:tcPr marL="6350" marR="6350" marT="6350" marB="0" anchor="ctr"/>
                </a:tc>
                <a:tc>
                  <a:txBody>
                    <a:bodyPr/>
                    <a:lstStyle/>
                    <a:p>
                      <a:pPr algn="l" fontAlgn="ctr"/>
                      <a:r>
                        <a:rPr lang="zh-CN" altLang="en-US" sz="2000" kern="1200">
                          <a:solidFill>
                            <a:schemeClr val="accent1">
                              <a:lumMod val="75000"/>
                            </a:schemeClr>
                          </a:solidFill>
                          <a:latin typeface="黑体" panose="02010609060101010101" pitchFamily="49" charset="-122"/>
                          <a:ea typeface="黑体" panose="02010609060101010101" pitchFamily="49" charset="-122"/>
                          <a:cs typeface="+mn-ea"/>
                        </a:rPr>
                        <a:t> 对称饱和线性传递函数</a:t>
                      </a:r>
                    </a:p>
                  </a:txBody>
                  <a:tcPr marL="6350" marR="6350" marT="6350" marB="0" anchor="ctr"/>
                </a:tc>
                <a:extLst>
                  <a:ext uri="{0D108BD9-81ED-4DB2-BD59-A6C34878D82A}">
                    <a16:rowId xmlns:a16="http://schemas.microsoft.com/office/drawing/2014/main" xmlns="" val="657743478"/>
                  </a:ext>
                </a:extLst>
              </a:tr>
              <a:tr h="410513">
                <a:tc>
                  <a:txBody>
                    <a:bodyPr/>
                    <a:lstStyle/>
                    <a:p>
                      <a:pPr algn="l" fontAlgn="ctr"/>
                      <a:r>
                        <a:rPr lang="en-US" sz="2000" kern="1200">
                          <a:solidFill>
                            <a:schemeClr val="accent1">
                              <a:lumMod val="75000"/>
                            </a:schemeClr>
                          </a:solidFill>
                          <a:latin typeface="黑体" panose="02010609060101010101" pitchFamily="49" charset="-122"/>
                          <a:ea typeface="黑体" panose="02010609060101010101" pitchFamily="49" charset="-122"/>
                          <a:cs typeface="+mn-ea"/>
                        </a:rPr>
                        <a:t>logsig </a:t>
                      </a:r>
                    </a:p>
                  </a:txBody>
                  <a:tcPr marL="6350" marR="6350" marT="6350" marB="0" anchor="ctr"/>
                </a:tc>
                <a:tc>
                  <a:txBody>
                    <a:bodyPr/>
                    <a:lstStyle/>
                    <a:p>
                      <a:pPr algn="l" fontAlgn="ctr"/>
                      <a:r>
                        <a:rPr lang="zh-CN" altLang="en-US" sz="2000" kern="1200">
                          <a:solidFill>
                            <a:schemeClr val="accent1">
                              <a:lumMod val="75000"/>
                            </a:schemeClr>
                          </a:solidFill>
                          <a:latin typeface="黑体" panose="02010609060101010101" pitchFamily="49" charset="-122"/>
                          <a:ea typeface="黑体" panose="02010609060101010101" pitchFamily="49" charset="-122"/>
                          <a:cs typeface="+mn-ea"/>
                        </a:rPr>
                        <a:t> 对数 </a:t>
                      </a:r>
                      <a:r>
                        <a:rPr lang="en-US" altLang="zh-CN" sz="2000" kern="1200">
                          <a:solidFill>
                            <a:schemeClr val="accent1">
                              <a:lumMod val="75000"/>
                            </a:schemeClr>
                          </a:solidFill>
                          <a:latin typeface="黑体" panose="02010609060101010101" pitchFamily="49" charset="-122"/>
                          <a:ea typeface="黑体" panose="02010609060101010101" pitchFamily="49" charset="-122"/>
                          <a:cs typeface="+mn-ea"/>
                        </a:rPr>
                        <a:t>S </a:t>
                      </a:r>
                      <a:r>
                        <a:rPr lang="zh-CN" altLang="en-US" sz="2000" kern="1200">
                          <a:solidFill>
                            <a:schemeClr val="accent1">
                              <a:lumMod val="75000"/>
                            </a:schemeClr>
                          </a:solidFill>
                          <a:latin typeface="黑体" panose="02010609060101010101" pitchFamily="49" charset="-122"/>
                          <a:ea typeface="黑体" panose="02010609060101010101" pitchFamily="49" charset="-122"/>
                          <a:cs typeface="+mn-ea"/>
                        </a:rPr>
                        <a:t>形传递函数</a:t>
                      </a:r>
                    </a:p>
                  </a:txBody>
                  <a:tcPr marL="6350" marR="6350" marT="6350" marB="0" anchor="ctr"/>
                </a:tc>
                <a:extLst>
                  <a:ext uri="{0D108BD9-81ED-4DB2-BD59-A6C34878D82A}">
                    <a16:rowId xmlns:a16="http://schemas.microsoft.com/office/drawing/2014/main" xmlns="" val="915632555"/>
                  </a:ext>
                </a:extLst>
              </a:tr>
              <a:tr h="410513">
                <a:tc>
                  <a:txBody>
                    <a:bodyPr/>
                    <a:lstStyle/>
                    <a:p>
                      <a:pPr algn="l" fontAlgn="ctr"/>
                      <a:r>
                        <a:rPr lang="en-US" sz="2000" kern="1200">
                          <a:solidFill>
                            <a:schemeClr val="accent1">
                              <a:lumMod val="75000"/>
                            </a:schemeClr>
                          </a:solidFill>
                          <a:latin typeface="黑体" panose="02010609060101010101" pitchFamily="49" charset="-122"/>
                          <a:ea typeface="黑体" panose="02010609060101010101" pitchFamily="49" charset="-122"/>
                          <a:cs typeface="+mn-ea"/>
                        </a:rPr>
                        <a:t>tansig </a:t>
                      </a:r>
                    </a:p>
                  </a:txBody>
                  <a:tcPr marL="6350" marR="6350" marT="6350" marB="0" anchor="ctr"/>
                </a:tc>
                <a:tc>
                  <a:txBody>
                    <a:bodyPr/>
                    <a:lstStyle/>
                    <a:p>
                      <a:pPr algn="l" fontAlgn="ctr"/>
                      <a:r>
                        <a:rPr lang="zh-CN" altLang="en-US" sz="2000" kern="1200">
                          <a:solidFill>
                            <a:schemeClr val="accent1">
                              <a:lumMod val="75000"/>
                            </a:schemeClr>
                          </a:solidFill>
                          <a:latin typeface="黑体" panose="02010609060101010101" pitchFamily="49" charset="-122"/>
                          <a:ea typeface="黑体" panose="02010609060101010101" pitchFamily="49" charset="-122"/>
                          <a:cs typeface="+mn-ea"/>
                        </a:rPr>
                        <a:t> 正切 </a:t>
                      </a:r>
                      <a:r>
                        <a:rPr lang="en-US" altLang="zh-CN" sz="2000" kern="1200">
                          <a:solidFill>
                            <a:schemeClr val="accent1">
                              <a:lumMod val="75000"/>
                            </a:schemeClr>
                          </a:solidFill>
                          <a:latin typeface="黑体" panose="02010609060101010101" pitchFamily="49" charset="-122"/>
                          <a:ea typeface="黑体" panose="02010609060101010101" pitchFamily="49" charset="-122"/>
                          <a:cs typeface="+mn-ea"/>
                        </a:rPr>
                        <a:t>S </a:t>
                      </a:r>
                      <a:r>
                        <a:rPr lang="zh-CN" altLang="en-US" sz="2000" kern="1200">
                          <a:solidFill>
                            <a:schemeClr val="accent1">
                              <a:lumMod val="75000"/>
                            </a:schemeClr>
                          </a:solidFill>
                          <a:latin typeface="黑体" panose="02010609060101010101" pitchFamily="49" charset="-122"/>
                          <a:ea typeface="黑体" panose="02010609060101010101" pitchFamily="49" charset="-122"/>
                          <a:cs typeface="+mn-ea"/>
                        </a:rPr>
                        <a:t>形传递函数</a:t>
                      </a:r>
                    </a:p>
                  </a:txBody>
                  <a:tcPr marL="6350" marR="6350" marT="6350" marB="0" anchor="ctr"/>
                </a:tc>
                <a:extLst>
                  <a:ext uri="{0D108BD9-81ED-4DB2-BD59-A6C34878D82A}">
                    <a16:rowId xmlns:a16="http://schemas.microsoft.com/office/drawing/2014/main" xmlns="" val="2628692265"/>
                  </a:ext>
                </a:extLst>
              </a:tr>
              <a:tr h="410513">
                <a:tc>
                  <a:txBody>
                    <a:bodyPr/>
                    <a:lstStyle/>
                    <a:p>
                      <a:pPr algn="l" fontAlgn="ctr"/>
                      <a:r>
                        <a:rPr lang="en-US" sz="2000" kern="1200">
                          <a:solidFill>
                            <a:schemeClr val="accent1">
                              <a:lumMod val="75000"/>
                            </a:schemeClr>
                          </a:solidFill>
                          <a:latin typeface="黑体" panose="02010609060101010101" pitchFamily="49" charset="-122"/>
                          <a:ea typeface="黑体" panose="02010609060101010101" pitchFamily="49" charset="-122"/>
                          <a:cs typeface="+mn-ea"/>
                        </a:rPr>
                        <a:t>radbas </a:t>
                      </a:r>
                    </a:p>
                  </a:txBody>
                  <a:tcPr marL="6350" marR="6350" marT="6350" marB="0" anchor="ctr"/>
                </a:tc>
                <a:tc>
                  <a:txBody>
                    <a:bodyPr/>
                    <a:lstStyle/>
                    <a:p>
                      <a:pPr algn="l" fontAlgn="ctr"/>
                      <a:r>
                        <a:rPr lang="zh-CN" altLang="en-US" sz="2000" kern="1200">
                          <a:solidFill>
                            <a:schemeClr val="accent1">
                              <a:lumMod val="75000"/>
                            </a:schemeClr>
                          </a:solidFill>
                          <a:latin typeface="黑体" panose="02010609060101010101" pitchFamily="49" charset="-122"/>
                          <a:ea typeface="黑体" panose="02010609060101010101" pitchFamily="49" charset="-122"/>
                          <a:cs typeface="+mn-ea"/>
                        </a:rPr>
                        <a:t> 径向基传递函数</a:t>
                      </a:r>
                    </a:p>
                  </a:txBody>
                  <a:tcPr marL="6350" marR="6350" marT="6350" marB="0" anchor="ctr"/>
                </a:tc>
                <a:extLst>
                  <a:ext uri="{0D108BD9-81ED-4DB2-BD59-A6C34878D82A}">
                    <a16:rowId xmlns:a16="http://schemas.microsoft.com/office/drawing/2014/main" xmlns="" val="1133387682"/>
                  </a:ext>
                </a:extLst>
              </a:tr>
              <a:tr h="410513">
                <a:tc>
                  <a:txBody>
                    <a:bodyPr/>
                    <a:lstStyle/>
                    <a:p>
                      <a:pPr algn="l" fontAlgn="ctr"/>
                      <a:r>
                        <a:rPr lang="en-US" sz="2000" kern="1200">
                          <a:solidFill>
                            <a:schemeClr val="accent1">
                              <a:lumMod val="75000"/>
                            </a:schemeClr>
                          </a:solidFill>
                          <a:latin typeface="黑体" panose="02010609060101010101" pitchFamily="49" charset="-122"/>
                          <a:ea typeface="黑体" panose="02010609060101010101" pitchFamily="49" charset="-122"/>
                          <a:cs typeface="+mn-ea"/>
                        </a:rPr>
                        <a:t>compet </a:t>
                      </a:r>
                    </a:p>
                  </a:txBody>
                  <a:tcPr marL="6350" marR="6350" marT="6350" marB="0" anchor="ctr"/>
                </a:tc>
                <a:tc>
                  <a:txBody>
                    <a:bodyPr/>
                    <a:lstStyle/>
                    <a:p>
                      <a:pPr algn="l" fontAlgn="ctr"/>
                      <a:r>
                        <a:rPr lang="zh-CN" altLang="en-US" sz="2000" kern="1200" dirty="0">
                          <a:solidFill>
                            <a:schemeClr val="accent1">
                              <a:lumMod val="75000"/>
                            </a:schemeClr>
                          </a:solidFill>
                          <a:latin typeface="黑体" panose="02010609060101010101" pitchFamily="49" charset="-122"/>
                          <a:ea typeface="黑体" panose="02010609060101010101" pitchFamily="49" charset="-122"/>
                          <a:cs typeface="+mn-ea"/>
                        </a:rPr>
                        <a:t> 竞争层传递函数</a:t>
                      </a:r>
                    </a:p>
                  </a:txBody>
                  <a:tcPr marL="6350" marR="6350" marT="6350" marB="0" anchor="ctr"/>
                </a:tc>
                <a:extLst>
                  <a:ext uri="{0D108BD9-81ED-4DB2-BD59-A6C34878D82A}">
                    <a16:rowId xmlns:a16="http://schemas.microsoft.com/office/drawing/2014/main" xmlns="" val="1377076001"/>
                  </a:ext>
                </a:extLst>
              </a:tr>
            </a:tbl>
          </a:graphicData>
        </a:graphic>
      </p:graphicFrame>
    </p:spTree>
    <p:extLst>
      <p:ext uri="{BB962C8B-B14F-4D97-AF65-F5344CB8AC3E}">
        <p14:creationId xmlns:p14="http://schemas.microsoft.com/office/powerpoint/2010/main" val="106065287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p:cNvSpPr txBox="1"/>
          <p:nvPr/>
        </p:nvSpPr>
        <p:spPr>
          <a:xfrm>
            <a:off x="730011" y="808013"/>
            <a:ext cx="3172335" cy="698478"/>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4500" b="1" dirty="0">
                <a:solidFill>
                  <a:schemeClr val="accent1">
                    <a:lumMod val="75000"/>
                  </a:schemeClr>
                </a:solidFill>
                <a:latin typeface="黑体" panose="02010609060101010101" pitchFamily="49" charset="-122"/>
                <a:ea typeface="黑体" panose="02010609060101010101" pitchFamily="49" charset="-122"/>
                <a:cs typeface="+mn-ea"/>
                <a:sym typeface="+mn-lt"/>
              </a:rPr>
              <a:t>目录</a:t>
            </a:r>
            <a:endParaRPr lang="en-GB" sz="2530" b="1" dirty="0">
              <a:solidFill>
                <a:schemeClr val="accent1">
                  <a:lumMod val="75000"/>
                </a:schemeClr>
              </a:solidFill>
              <a:latin typeface="黑体" panose="02010609060101010101" pitchFamily="49" charset="-122"/>
              <a:ea typeface="黑体" panose="02010609060101010101" pitchFamily="49" charset="-122"/>
              <a:cs typeface="+mn-ea"/>
              <a:sym typeface="+mn-lt"/>
            </a:endParaRPr>
          </a:p>
        </p:txBody>
      </p:sp>
      <p:grpSp>
        <p:nvGrpSpPr>
          <p:cNvPr id="9" name="组合 8"/>
          <p:cNvGrpSpPr/>
          <p:nvPr/>
        </p:nvGrpSpPr>
        <p:grpSpPr>
          <a:xfrm>
            <a:off x="3805747" y="796429"/>
            <a:ext cx="1257328" cy="757264"/>
            <a:chOff x="2215144" y="927951"/>
            <a:chExt cx="1244730" cy="897673"/>
          </a:xfrm>
        </p:grpSpPr>
        <p:sp>
          <p:nvSpPr>
            <p:cNvPr id="10" name="平行四边形 9"/>
            <p:cNvSpPr/>
            <p:nvPr/>
          </p:nvSpPr>
          <p:spPr>
            <a:xfrm>
              <a:off x="2215144" y="982844"/>
              <a:ext cx="1120898" cy="842780"/>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970">
                <a:solidFill>
                  <a:schemeClr val="accent1">
                    <a:lumMod val="75000"/>
                  </a:schemeClr>
                </a:solidFill>
                <a:latin typeface="黑体" panose="02010609060101010101" pitchFamily="49" charset="-122"/>
                <a:ea typeface="黑体" panose="02010609060101010101" pitchFamily="49" charset="-122"/>
                <a:cs typeface="+mn-ea"/>
                <a:sym typeface="+mn-lt"/>
              </a:endParaRPr>
            </a:p>
          </p:txBody>
        </p:sp>
        <p:sp>
          <p:nvSpPr>
            <p:cNvPr id="11" name="文本框 9"/>
            <p:cNvSpPr txBox="1"/>
            <p:nvPr/>
          </p:nvSpPr>
          <p:spPr>
            <a:xfrm>
              <a:off x="2393075" y="927951"/>
              <a:ext cx="1066799" cy="827282"/>
            </a:xfrm>
            <a:prstGeom prst="rect">
              <a:avLst/>
            </a:prstGeom>
            <a:noFill/>
          </p:spPr>
          <p:txBody>
            <a:bodyPr wrap="square" rtlCol="0">
              <a:spAutoFit/>
            </a:bodyPr>
            <a:lstStyle/>
            <a:p>
              <a:r>
                <a:rPr lang="en-US" altLang="zh-CN" sz="3935" dirty="0">
                  <a:solidFill>
                    <a:schemeClr val="bg1"/>
                  </a:solidFill>
                  <a:latin typeface="黑体" panose="02010609060101010101" pitchFamily="49" charset="-122"/>
                  <a:ea typeface="黑体" panose="02010609060101010101" pitchFamily="49" charset="-122"/>
                  <a:cs typeface="+mn-ea"/>
                  <a:sym typeface="+mn-lt"/>
                </a:rPr>
                <a:t>01</a:t>
              </a:r>
              <a:endParaRPr lang="zh-CN" altLang="en-US" sz="3935"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12" name="组合 11"/>
          <p:cNvGrpSpPr/>
          <p:nvPr/>
        </p:nvGrpSpPr>
        <p:grpSpPr>
          <a:xfrm>
            <a:off x="3805747" y="1739427"/>
            <a:ext cx="1257328" cy="779738"/>
            <a:chOff x="2215144" y="1952311"/>
            <a:chExt cx="1244730" cy="924318"/>
          </a:xfrm>
        </p:grpSpPr>
        <p:sp>
          <p:nvSpPr>
            <p:cNvPr id="13" name="平行四边形 12"/>
            <p:cNvSpPr/>
            <p:nvPr/>
          </p:nvSpPr>
          <p:spPr>
            <a:xfrm>
              <a:off x="2215144" y="2033848"/>
              <a:ext cx="1120898" cy="842781"/>
            </a:xfrm>
            <a:prstGeom prst="parallelogram">
              <a:avLst>
                <a:gd name="adj" fmla="val 4820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70">
                <a:latin typeface="黑体" panose="02010609060101010101" pitchFamily="49" charset="-122"/>
                <a:ea typeface="黑体" panose="02010609060101010101" pitchFamily="49" charset="-122"/>
                <a:cs typeface="+mn-ea"/>
                <a:sym typeface="+mn-lt"/>
              </a:endParaRPr>
            </a:p>
          </p:txBody>
        </p:sp>
        <p:sp>
          <p:nvSpPr>
            <p:cNvPr id="14" name="文本框 10"/>
            <p:cNvSpPr txBox="1"/>
            <p:nvPr/>
          </p:nvSpPr>
          <p:spPr>
            <a:xfrm>
              <a:off x="2393075" y="1952311"/>
              <a:ext cx="1066799" cy="910319"/>
            </a:xfrm>
            <a:prstGeom prst="rect">
              <a:avLst/>
            </a:prstGeom>
            <a:noFill/>
          </p:spPr>
          <p:txBody>
            <a:bodyPr wrap="square" rtlCol="0">
              <a:spAutoFit/>
            </a:bodyPr>
            <a:lstStyle/>
            <a:p>
              <a:r>
                <a:rPr lang="en-US" altLang="zh-CN" sz="3935" dirty="0">
                  <a:solidFill>
                    <a:schemeClr val="bg1"/>
                  </a:solidFill>
                  <a:latin typeface="黑体" panose="02010609060101010101" pitchFamily="49" charset="-122"/>
                  <a:ea typeface="黑体" panose="02010609060101010101" pitchFamily="49" charset="-122"/>
                  <a:cs typeface="+mn-ea"/>
                  <a:sym typeface="+mn-lt"/>
                </a:rPr>
                <a:t>02</a:t>
              </a:r>
              <a:endParaRPr lang="zh-CN" altLang="en-US" sz="3935"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15" name="组合 14"/>
          <p:cNvGrpSpPr/>
          <p:nvPr/>
        </p:nvGrpSpPr>
        <p:grpSpPr>
          <a:xfrm>
            <a:off x="3805747" y="2726761"/>
            <a:ext cx="1257328" cy="767930"/>
            <a:chOff x="2215144" y="3018135"/>
            <a:chExt cx="1244730" cy="910318"/>
          </a:xfrm>
        </p:grpSpPr>
        <p:sp>
          <p:nvSpPr>
            <p:cNvPr id="16" name="平行四边形 15"/>
            <p:cNvSpPr/>
            <p:nvPr/>
          </p:nvSpPr>
          <p:spPr>
            <a:xfrm>
              <a:off x="2215144" y="3084852"/>
              <a:ext cx="1120898" cy="842781"/>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70">
                <a:latin typeface="黑体" panose="02010609060101010101" pitchFamily="49" charset="-122"/>
                <a:ea typeface="黑体" panose="02010609060101010101" pitchFamily="49" charset="-122"/>
                <a:cs typeface="+mn-ea"/>
                <a:sym typeface="+mn-lt"/>
              </a:endParaRPr>
            </a:p>
          </p:txBody>
        </p:sp>
        <p:sp>
          <p:nvSpPr>
            <p:cNvPr id="17" name="文本框 11"/>
            <p:cNvSpPr txBox="1"/>
            <p:nvPr/>
          </p:nvSpPr>
          <p:spPr>
            <a:xfrm>
              <a:off x="2393075" y="3018135"/>
              <a:ext cx="1066799" cy="910318"/>
            </a:xfrm>
            <a:prstGeom prst="rect">
              <a:avLst/>
            </a:prstGeom>
            <a:noFill/>
          </p:spPr>
          <p:txBody>
            <a:bodyPr wrap="square" rtlCol="0">
              <a:spAutoFit/>
            </a:bodyPr>
            <a:lstStyle/>
            <a:p>
              <a:r>
                <a:rPr lang="en-US" altLang="zh-CN" sz="3935" dirty="0">
                  <a:solidFill>
                    <a:schemeClr val="bg1"/>
                  </a:solidFill>
                  <a:latin typeface="黑体" panose="02010609060101010101" pitchFamily="49" charset="-122"/>
                  <a:ea typeface="黑体" panose="02010609060101010101" pitchFamily="49" charset="-122"/>
                  <a:cs typeface="+mn-ea"/>
                  <a:sym typeface="+mn-lt"/>
                </a:rPr>
                <a:t>03</a:t>
              </a:r>
              <a:endParaRPr lang="zh-CN" altLang="en-US" sz="3935"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21" name="组合 20"/>
          <p:cNvGrpSpPr/>
          <p:nvPr/>
        </p:nvGrpSpPr>
        <p:grpSpPr>
          <a:xfrm>
            <a:off x="4760776" y="842736"/>
            <a:ext cx="3706017" cy="710956"/>
            <a:chOff x="4315150" y="953426"/>
            <a:chExt cx="3857250" cy="540057"/>
          </a:xfrm>
        </p:grpSpPr>
        <p:sp>
          <p:nvSpPr>
            <p:cNvPr id="22" name="矩形 21"/>
            <p:cNvSpPr/>
            <p:nvPr/>
          </p:nvSpPr>
          <p:spPr>
            <a:xfrm>
              <a:off x="4830202" y="992260"/>
              <a:ext cx="2827147" cy="340243"/>
            </a:xfrm>
            <a:prstGeom prst="rect">
              <a:avLst/>
            </a:prstGeom>
            <a:ln w="15875">
              <a:noFill/>
            </a:ln>
          </p:spPr>
          <p:txBody>
            <a:bodyPr wrap="square" lIns="96423" tIns="48212" rIns="96423" bIns="48212">
              <a:spAutoFit/>
            </a:bodyPr>
            <a:lstStyle/>
            <a:p>
              <a:pPr algn="ctr">
                <a:lnSpc>
                  <a:spcPct val="150000"/>
                </a:lnSpc>
              </a:pPr>
              <a:r>
                <a:rPr lang="zh-CN" altLang="en-US" dirty="0">
                  <a:solidFill>
                    <a:schemeClr val="accent1">
                      <a:lumMod val="75000"/>
                    </a:schemeClr>
                  </a:solidFill>
                  <a:latin typeface="黑体" panose="02010609060101010101" pitchFamily="49" charset="-122"/>
                  <a:ea typeface="黑体" panose="02010609060101010101" pitchFamily="49" charset="-122"/>
                  <a:cs typeface="+mn-ea"/>
                  <a:sym typeface="+mn-lt"/>
                </a:rPr>
                <a:t>遗传算法</a:t>
              </a:r>
              <a:endParaRPr lang="en-GB" altLang="zh-CN" dirty="0">
                <a:solidFill>
                  <a:schemeClr val="accent1">
                    <a:lumMod val="75000"/>
                  </a:schemeClr>
                </a:solidFill>
                <a:latin typeface="黑体" panose="02010609060101010101" pitchFamily="49" charset="-122"/>
                <a:ea typeface="黑体" panose="02010609060101010101" pitchFamily="49" charset="-122"/>
                <a:cs typeface="+mn-ea"/>
                <a:sym typeface="+mn-lt"/>
              </a:endParaRPr>
            </a:p>
          </p:txBody>
        </p:sp>
        <p:sp>
          <p:nvSpPr>
            <p:cNvPr id="23" name="平行四边形 22"/>
            <p:cNvSpPr/>
            <p:nvPr/>
          </p:nvSpPr>
          <p:spPr>
            <a:xfrm>
              <a:off x="4315150" y="953426"/>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6423" tIns="48212" rIns="96423" bIns="48212" rtlCol="0" anchor="ctr"/>
            <a:lstStyle/>
            <a:p>
              <a:pPr algn="ctr">
                <a:lnSpc>
                  <a:spcPct val="150000"/>
                </a:lnSpc>
              </a:pPr>
              <a:endParaRPr lang="zh-CN" altLang="en-US" sz="2250">
                <a:solidFill>
                  <a:schemeClr val="accent1"/>
                </a:solidFill>
                <a:latin typeface="黑体" panose="02010609060101010101" pitchFamily="49" charset="-122"/>
                <a:ea typeface="黑体" panose="02010609060101010101" pitchFamily="49" charset="-122"/>
                <a:cs typeface="+mn-ea"/>
                <a:sym typeface="+mn-lt"/>
              </a:endParaRPr>
            </a:p>
          </p:txBody>
        </p:sp>
      </p:grpSp>
      <p:grpSp>
        <p:nvGrpSpPr>
          <p:cNvPr id="24" name="组合 23"/>
          <p:cNvGrpSpPr/>
          <p:nvPr/>
        </p:nvGrpSpPr>
        <p:grpSpPr>
          <a:xfrm>
            <a:off x="4760776" y="1781709"/>
            <a:ext cx="3706017" cy="710956"/>
            <a:chOff x="4315150" y="1647579"/>
            <a:chExt cx="3857250" cy="540057"/>
          </a:xfrm>
        </p:grpSpPr>
        <p:sp>
          <p:nvSpPr>
            <p:cNvPr id="25" name="矩形 24"/>
            <p:cNvSpPr/>
            <p:nvPr/>
          </p:nvSpPr>
          <p:spPr>
            <a:xfrm>
              <a:off x="4841196" y="1699090"/>
              <a:ext cx="2827147" cy="374267"/>
            </a:xfrm>
            <a:prstGeom prst="rect">
              <a:avLst/>
            </a:prstGeom>
            <a:ln w="15875">
              <a:noFill/>
            </a:ln>
          </p:spPr>
          <p:txBody>
            <a:bodyPr wrap="square" lIns="96423" tIns="48212" rIns="96423" bIns="48212">
              <a:spAutoFit/>
            </a:bodyPr>
            <a:lstStyle/>
            <a:p>
              <a:pPr algn="ctr">
                <a:lnSpc>
                  <a:spcPct val="150000"/>
                </a:lnSpc>
              </a:pPr>
              <a:r>
                <a:rPr lang="zh-CN" altLang="en-US" dirty="0">
                  <a:solidFill>
                    <a:schemeClr val="accent2"/>
                  </a:solidFill>
                  <a:latin typeface="黑体" panose="02010609060101010101" pitchFamily="49" charset="-122"/>
                  <a:ea typeface="黑体" panose="02010609060101010101" pitchFamily="49" charset="-122"/>
                  <a:cs typeface="+mn-ea"/>
                  <a:sym typeface="+mn-lt"/>
                </a:rPr>
                <a:t>模拟退火算法</a:t>
              </a:r>
              <a:endParaRPr lang="en-GB" altLang="zh-CN" dirty="0">
                <a:solidFill>
                  <a:schemeClr val="accent2"/>
                </a:solidFill>
                <a:latin typeface="黑体" panose="02010609060101010101" pitchFamily="49" charset="-122"/>
                <a:ea typeface="黑体" panose="02010609060101010101" pitchFamily="49" charset="-122"/>
                <a:cs typeface="+mn-ea"/>
                <a:sym typeface="+mn-lt"/>
              </a:endParaRPr>
            </a:p>
          </p:txBody>
        </p:sp>
        <p:sp>
          <p:nvSpPr>
            <p:cNvPr id="26" name="平行四边形 25"/>
            <p:cNvSpPr/>
            <p:nvPr/>
          </p:nvSpPr>
          <p:spPr>
            <a:xfrm>
              <a:off x="4315150" y="1647579"/>
              <a:ext cx="3857250" cy="540057"/>
            </a:xfrm>
            <a:prstGeom prst="parallelogram">
              <a:avLst>
                <a:gd name="adj" fmla="val 48207"/>
              </a:avLst>
            </a:prstGeom>
            <a:no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6423" tIns="48212" rIns="96423" bIns="48212" rtlCol="0" anchor="ctr"/>
            <a:lstStyle/>
            <a:p>
              <a:pPr algn="ctr">
                <a:lnSpc>
                  <a:spcPct val="150000"/>
                </a:lnSpc>
              </a:pPr>
              <a:endParaRPr lang="zh-CN" altLang="en-US" sz="2250">
                <a:solidFill>
                  <a:schemeClr val="accent1"/>
                </a:solidFill>
                <a:latin typeface="黑体" panose="02010609060101010101" pitchFamily="49" charset="-122"/>
                <a:ea typeface="黑体" panose="02010609060101010101" pitchFamily="49" charset="-122"/>
                <a:cs typeface="+mn-ea"/>
                <a:sym typeface="+mn-lt"/>
              </a:endParaRPr>
            </a:p>
          </p:txBody>
        </p:sp>
      </p:grpSp>
      <p:grpSp>
        <p:nvGrpSpPr>
          <p:cNvPr id="27" name="组合 26"/>
          <p:cNvGrpSpPr/>
          <p:nvPr/>
        </p:nvGrpSpPr>
        <p:grpSpPr>
          <a:xfrm>
            <a:off x="4760776" y="2757687"/>
            <a:ext cx="3706017" cy="710956"/>
            <a:chOff x="4315150" y="2341731"/>
            <a:chExt cx="3857250" cy="540057"/>
          </a:xfrm>
        </p:grpSpPr>
        <p:sp>
          <p:nvSpPr>
            <p:cNvPr id="28" name="矩形 27"/>
            <p:cNvSpPr/>
            <p:nvPr/>
          </p:nvSpPr>
          <p:spPr>
            <a:xfrm>
              <a:off x="4841197" y="2390509"/>
              <a:ext cx="2827146" cy="374267"/>
            </a:xfrm>
            <a:prstGeom prst="rect">
              <a:avLst/>
            </a:prstGeom>
            <a:ln w="15875">
              <a:noFill/>
            </a:ln>
          </p:spPr>
          <p:txBody>
            <a:bodyPr wrap="square" lIns="96423" tIns="48212" rIns="96423" bIns="48212">
              <a:spAutoFit/>
            </a:bodyPr>
            <a:lstStyle/>
            <a:p>
              <a:pPr algn="ctr">
                <a:lnSpc>
                  <a:spcPct val="150000"/>
                </a:lnSpc>
              </a:pPr>
              <a:r>
                <a:rPr lang="zh-CN" altLang="en-US" dirty="0">
                  <a:solidFill>
                    <a:schemeClr val="accent1">
                      <a:lumMod val="75000"/>
                    </a:schemeClr>
                  </a:solidFill>
                  <a:latin typeface="黑体" panose="02010609060101010101" pitchFamily="49" charset="-122"/>
                  <a:ea typeface="黑体" panose="02010609060101010101" pitchFamily="49" charset="-122"/>
                  <a:cs typeface="+mn-ea"/>
                  <a:sym typeface="+mn-lt"/>
                </a:rPr>
                <a:t>神经网络算法</a:t>
              </a:r>
              <a:endParaRPr lang="en-GB" altLang="zh-CN" dirty="0">
                <a:solidFill>
                  <a:schemeClr val="accent1">
                    <a:lumMod val="75000"/>
                  </a:schemeClr>
                </a:solidFill>
                <a:latin typeface="黑体" panose="02010609060101010101" pitchFamily="49" charset="-122"/>
                <a:ea typeface="黑体" panose="02010609060101010101" pitchFamily="49" charset="-122"/>
                <a:cs typeface="+mn-ea"/>
                <a:sym typeface="+mn-lt"/>
              </a:endParaRPr>
            </a:p>
          </p:txBody>
        </p:sp>
        <p:sp>
          <p:nvSpPr>
            <p:cNvPr id="29" name="平行四边形 28"/>
            <p:cNvSpPr/>
            <p:nvPr/>
          </p:nvSpPr>
          <p:spPr>
            <a:xfrm>
              <a:off x="4315150" y="2341731"/>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6423" tIns="48212" rIns="96423" bIns="48212" rtlCol="0" anchor="ctr"/>
            <a:lstStyle/>
            <a:p>
              <a:pPr algn="ctr">
                <a:lnSpc>
                  <a:spcPct val="150000"/>
                </a:lnSpc>
              </a:pPr>
              <a:endParaRPr lang="zh-CN" altLang="en-US" sz="2250">
                <a:solidFill>
                  <a:schemeClr val="accent1"/>
                </a:solidFill>
                <a:latin typeface="黑体" panose="02010609060101010101" pitchFamily="49" charset="-122"/>
                <a:ea typeface="黑体" panose="02010609060101010101" pitchFamily="49" charset="-122"/>
                <a:cs typeface="+mn-ea"/>
                <a:sym typeface="+mn-lt"/>
              </a:endParaRPr>
            </a:p>
          </p:txBody>
        </p:sp>
      </p:grpSp>
      <p:sp>
        <p:nvSpPr>
          <p:cNvPr id="33" name="矩形 32">
            <a:extLst>
              <a:ext uri="{FF2B5EF4-FFF2-40B4-BE49-F238E27FC236}">
                <a16:creationId xmlns:a16="http://schemas.microsoft.com/office/drawing/2014/main" xmlns="" id="{89FFD593-B2C0-8B4B-8A2F-636A6A779334}"/>
              </a:ext>
            </a:extLst>
          </p:cNvPr>
          <p:cNvSpPr/>
          <p:nvPr/>
        </p:nvSpPr>
        <p:spPr>
          <a:xfrm>
            <a:off x="1440118" y="939021"/>
            <a:ext cx="176010" cy="5258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4" name="矩形 33">
            <a:extLst>
              <a:ext uri="{FF2B5EF4-FFF2-40B4-BE49-F238E27FC236}">
                <a16:creationId xmlns:a16="http://schemas.microsoft.com/office/drawing/2014/main" xmlns="" id="{DA9B46C7-8E35-934B-B0DD-DC5622D50492}"/>
              </a:ext>
            </a:extLst>
          </p:cNvPr>
          <p:cNvSpPr/>
          <p:nvPr/>
        </p:nvSpPr>
        <p:spPr>
          <a:xfrm>
            <a:off x="963690" y="939021"/>
            <a:ext cx="414394" cy="5258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nvGrpSpPr>
          <p:cNvPr id="51" name="组合 29"/>
          <p:cNvGrpSpPr/>
          <p:nvPr/>
        </p:nvGrpSpPr>
        <p:grpSpPr>
          <a:xfrm>
            <a:off x="3704539" y="3725729"/>
            <a:ext cx="1257328" cy="708853"/>
            <a:chOff x="2215144" y="1952311"/>
            <a:chExt cx="1244730" cy="924318"/>
          </a:xfrm>
        </p:grpSpPr>
        <p:sp>
          <p:nvSpPr>
            <p:cNvPr id="52" name="平行四边形 51"/>
            <p:cNvSpPr/>
            <p:nvPr/>
          </p:nvSpPr>
          <p:spPr>
            <a:xfrm>
              <a:off x="2215144" y="2033848"/>
              <a:ext cx="1120898" cy="842781"/>
            </a:xfrm>
            <a:prstGeom prst="parallelogram">
              <a:avLst>
                <a:gd name="adj" fmla="val 4820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70">
                <a:latin typeface="黑体" panose="02010609060101010101" pitchFamily="49" charset="-122"/>
                <a:ea typeface="黑体" panose="02010609060101010101" pitchFamily="49" charset="-122"/>
                <a:cs typeface="+mn-ea"/>
                <a:sym typeface="+mn-lt"/>
              </a:endParaRPr>
            </a:p>
          </p:txBody>
        </p:sp>
        <p:sp>
          <p:nvSpPr>
            <p:cNvPr id="53" name="文本框 10"/>
            <p:cNvSpPr txBox="1"/>
            <p:nvPr/>
          </p:nvSpPr>
          <p:spPr>
            <a:xfrm>
              <a:off x="2393075" y="1952311"/>
              <a:ext cx="1066799" cy="910319"/>
            </a:xfrm>
            <a:prstGeom prst="rect">
              <a:avLst/>
            </a:prstGeom>
            <a:noFill/>
          </p:spPr>
          <p:txBody>
            <a:bodyPr wrap="square" rtlCol="0">
              <a:spAutoFit/>
            </a:bodyPr>
            <a:lstStyle/>
            <a:p>
              <a:r>
                <a:rPr lang="en-US" altLang="zh-CN" sz="3935" dirty="0">
                  <a:solidFill>
                    <a:schemeClr val="bg1"/>
                  </a:solidFill>
                  <a:latin typeface="黑体" panose="02010609060101010101" pitchFamily="49" charset="-122"/>
                  <a:ea typeface="黑体" panose="02010609060101010101" pitchFamily="49" charset="-122"/>
                  <a:cs typeface="+mn-ea"/>
                  <a:sym typeface="+mn-lt"/>
                </a:rPr>
                <a:t>04</a:t>
              </a:r>
              <a:endParaRPr lang="zh-CN" altLang="en-US" sz="3935"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54" name="组合 34"/>
          <p:cNvGrpSpPr/>
          <p:nvPr/>
        </p:nvGrpSpPr>
        <p:grpSpPr>
          <a:xfrm>
            <a:off x="3704539" y="4761378"/>
            <a:ext cx="1257328" cy="698118"/>
            <a:chOff x="2215144" y="3018135"/>
            <a:chExt cx="1244730" cy="910318"/>
          </a:xfrm>
        </p:grpSpPr>
        <p:sp>
          <p:nvSpPr>
            <p:cNvPr id="55" name="平行四边形 54"/>
            <p:cNvSpPr/>
            <p:nvPr/>
          </p:nvSpPr>
          <p:spPr>
            <a:xfrm>
              <a:off x="2215144" y="3084852"/>
              <a:ext cx="1120898" cy="842781"/>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70">
                <a:latin typeface="黑体" panose="02010609060101010101" pitchFamily="49" charset="-122"/>
                <a:ea typeface="黑体" panose="02010609060101010101" pitchFamily="49" charset="-122"/>
                <a:cs typeface="+mn-ea"/>
                <a:sym typeface="+mn-lt"/>
              </a:endParaRPr>
            </a:p>
          </p:txBody>
        </p:sp>
        <p:sp>
          <p:nvSpPr>
            <p:cNvPr id="56" name="文本框 11"/>
            <p:cNvSpPr txBox="1"/>
            <p:nvPr/>
          </p:nvSpPr>
          <p:spPr>
            <a:xfrm>
              <a:off x="2393075" y="3018135"/>
              <a:ext cx="1066799" cy="910318"/>
            </a:xfrm>
            <a:prstGeom prst="rect">
              <a:avLst/>
            </a:prstGeom>
            <a:noFill/>
          </p:spPr>
          <p:txBody>
            <a:bodyPr wrap="square" rtlCol="0">
              <a:spAutoFit/>
            </a:bodyPr>
            <a:lstStyle/>
            <a:p>
              <a:r>
                <a:rPr lang="en-US" altLang="zh-CN" sz="3935" dirty="0">
                  <a:solidFill>
                    <a:schemeClr val="bg1"/>
                  </a:solidFill>
                  <a:latin typeface="黑体" panose="02010609060101010101" pitchFamily="49" charset="-122"/>
                  <a:ea typeface="黑体" panose="02010609060101010101" pitchFamily="49" charset="-122"/>
                  <a:cs typeface="+mn-ea"/>
                  <a:sym typeface="+mn-lt"/>
                </a:rPr>
                <a:t>05</a:t>
              </a:r>
              <a:endParaRPr lang="zh-CN" altLang="en-US" sz="3935"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57" name="组合 37"/>
          <p:cNvGrpSpPr/>
          <p:nvPr/>
        </p:nvGrpSpPr>
        <p:grpSpPr>
          <a:xfrm>
            <a:off x="4659567" y="3813736"/>
            <a:ext cx="3807225" cy="646324"/>
            <a:chOff x="4315150" y="1647579"/>
            <a:chExt cx="3857250" cy="540057"/>
          </a:xfrm>
        </p:grpSpPr>
        <p:sp>
          <p:nvSpPr>
            <p:cNvPr id="58" name="矩形 57"/>
            <p:cNvSpPr/>
            <p:nvPr/>
          </p:nvSpPr>
          <p:spPr>
            <a:xfrm>
              <a:off x="4841196" y="1699090"/>
              <a:ext cx="2827147" cy="374267"/>
            </a:xfrm>
            <a:prstGeom prst="rect">
              <a:avLst/>
            </a:prstGeom>
            <a:ln w="15875">
              <a:noFill/>
            </a:ln>
          </p:spPr>
          <p:txBody>
            <a:bodyPr wrap="square" lIns="96423" tIns="48212" rIns="96423" bIns="48212">
              <a:spAutoFit/>
            </a:bodyPr>
            <a:lstStyle/>
            <a:p>
              <a:pPr algn="ctr">
                <a:lnSpc>
                  <a:spcPct val="150000"/>
                </a:lnSpc>
              </a:pPr>
              <a:r>
                <a:rPr lang="zh-CN" altLang="en-US" dirty="0">
                  <a:solidFill>
                    <a:schemeClr val="accent4"/>
                  </a:solidFill>
                  <a:latin typeface="黑体" panose="02010609060101010101" pitchFamily="49" charset="-122"/>
                  <a:ea typeface="黑体" panose="02010609060101010101" pitchFamily="49" charset="-122"/>
                  <a:cs typeface="+mn-ea"/>
                  <a:sym typeface="+mn-lt"/>
                </a:rPr>
                <a:t>禁忌搜索算法</a:t>
              </a:r>
              <a:endParaRPr lang="en-GB" altLang="zh-CN" dirty="0">
                <a:solidFill>
                  <a:schemeClr val="accent4"/>
                </a:solidFill>
                <a:latin typeface="黑体" panose="02010609060101010101" pitchFamily="49" charset="-122"/>
                <a:ea typeface="黑体" panose="02010609060101010101" pitchFamily="49" charset="-122"/>
                <a:cs typeface="+mn-ea"/>
                <a:sym typeface="+mn-lt"/>
              </a:endParaRPr>
            </a:p>
          </p:txBody>
        </p:sp>
        <p:sp>
          <p:nvSpPr>
            <p:cNvPr id="59" name="平行四边形 58"/>
            <p:cNvSpPr/>
            <p:nvPr/>
          </p:nvSpPr>
          <p:spPr>
            <a:xfrm>
              <a:off x="4315150" y="1647579"/>
              <a:ext cx="3857250" cy="540057"/>
            </a:xfrm>
            <a:prstGeom prst="parallelogram">
              <a:avLst>
                <a:gd name="adj" fmla="val 48207"/>
              </a:avLst>
            </a:prstGeom>
            <a:no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6423" tIns="48212" rIns="96423" bIns="48212" rtlCol="0" anchor="ctr"/>
            <a:lstStyle/>
            <a:p>
              <a:pPr algn="ctr">
                <a:lnSpc>
                  <a:spcPct val="150000"/>
                </a:lnSpc>
              </a:pPr>
              <a:endParaRPr lang="zh-CN" altLang="en-US" sz="2250">
                <a:solidFill>
                  <a:schemeClr val="accent1"/>
                </a:solidFill>
                <a:latin typeface="黑体" panose="02010609060101010101" pitchFamily="49" charset="-122"/>
                <a:ea typeface="黑体" panose="02010609060101010101" pitchFamily="49" charset="-122"/>
                <a:cs typeface="+mn-ea"/>
                <a:sym typeface="+mn-lt"/>
              </a:endParaRPr>
            </a:p>
          </p:txBody>
        </p:sp>
      </p:grpSp>
      <p:grpSp>
        <p:nvGrpSpPr>
          <p:cNvPr id="60" name="组合 40"/>
          <p:cNvGrpSpPr/>
          <p:nvPr/>
        </p:nvGrpSpPr>
        <p:grpSpPr>
          <a:xfrm>
            <a:off x="4659567" y="4789714"/>
            <a:ext cx="3807225" cy="646324"/>
            <a:chOff x="4315150" y="2341731"/>
            <a:chExt cx="3857250" cy="540057"/>
          </a:xfrm>
        </p:grpSpPr>
        <p:sp>
          <p:nvSpPr>
            <p:cNvPr id="61" name="矩形 60"/>
            <p:cNvSpPr/>
            <p:nvPr/>
          </p:nvSpPr>
          <p:spPr>
            <a:xfrm>
              <a:off x="4841197" y="2390509"/>
              <a:ext cx="2827146" cy="374266"/>
            </a:xfrm>
            <a:prstGeom prst="rect">
              <a:avLst/>
            </a:prstGeom>
            <a:ln w="15875">
              <a:noFill/>
            </a:ln>
          </p:spPr>
          <p:txBody>
            <a:bodyPr wrap="square" lIns="96423" tIns="48212" rIns="96423" bIns="48212">
              <a:spAutoFit/>
            </a:bodyPr>
            <a:lstStyle/>
            <a:p>
              <a:pPr algn="ctr">
                <a:lnSpc>
                  <a:spcPct val="150000"/>
                </a:lnSpc>
              </a:pPr>
              <a:r>
                <a:rPr lang="zh-CN" altLang="en-US" dirty="0">
                  <a:solidFill>
                    <a:schemeClr val="accent1">
                      <a:lumMod val="75000"/>
                    </a:schemeClr>
                  </a:solidFill>
                  <a:latin typeface="黑体" panose="02010609060101010101" pitchFamily="49" charset="-122"/>
                  <a:ea typeface="黑体" panose="02010609060101010101" pitchFamily="49" charset="-122"/>
                  <a:cs typeface="+mn-ea"/>
                  <a:sym typeface="+mn-lt"/>
                </a:rPr>
                <a:t>蚁群算法</a:t>
              </a:r>
              <a:endParaRPr lang="en-US" altLang="zh-CN" dirty="0">
                <a:solidFill>
                  <a:schemeClr val="accent1">
                    <a:lumMod val="75000"/>
                  </a:schemeClr>
                </a:solidFill>
                <a:latin typeface="黑体" panose="02010609060101010101" pitchFamily="49" charset="-122"/>
                <a:ea typeface="黑体" panose="02010609060101010101" pitchFamily="49" charset="-122"/>
                <a:cs typeface="+mn-ea"/>
                <a:sym typeface="+mn-lt"/>
              </a:endParaRPr>
            </a:p>
          </p:txBody>
        </p:sp>
        <p:sp>
          <p:nvSpPr>
            <p:cNvPr id="62" name="平行四边形 61"/>
            <p:cNvSpPr/>
            <p:nvPr/>
          </p:nvSpPr>
          <p:spPr>
            <a:xfrm>
              <a:off x="4315150" y="2341731"/>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6423" tIns="48212" rIns="96423" bIns="48212" rtlCol="0" anchor="ctr"/>
            <a:lstStyle/>
            <a:p>
              <a:pPr algn="ctr">
                <a:lnSpc>
                  <a:spcPct val="150000"/>
                </a:lnSpc>
              </a:pPr>
              <a:endParaRPr lang="zh-CN" altLang="en-US" sz="2250">
                <a:solidFill>
                  <a:schemeClr val="accent1"/>
                </a:solidFill>
                <a:latin typeface="黑体" panose="02010609060101010101" pitchFamily="49" charset="-122"/>
                <a:ea typeface="黑体" panose="02010609060101010101" pitchFamily="49" charset="-122"/>
                <a:cs typeface="+mn-ea"/>
                <a:sym typeface="+mn-lt"/>
              </a:endParaRPr>
            </a:p>
          </p:txBody>
        </p:sp>
      </p:grpSp>
      <p:grpSp>
        <p:nvGrpSpPr>
          <p:cNvPr id="63" name="组合 43">
            <a:extLst>
              <a:ext uri="{FF2B5EF4-FFF2-40B4-BE49-F238E27FC236}">
                <a16:creationId xmlns:a16="http://schemas.microsoft.com/office/drawing/2014/main" xmlns="" id="{3A3650AC-8483-497A-B0BD-581E58985170}"/>
              </a:ext>
            </a:extLst>
          </p:cNvPr>
          <p:cNvGrpSpPr/>
          <p:nvPr/>
        </p:nvGrpSpPr>
        <p:grpSpPr>
          <a:xfrm>
            <a:off x="3674146" y="5648358"/>
            <a:ext cx="1257328" cy="708853"/>
            <a:chOff x="2215144" y="1952311"/>
            <a:chExt cx="1244730" cy="924318"/>
          </a:xfrm>
        </p:grpSpPr>
        <p:sp>
          <p:nvSpPr>
            <p:cNvPr id="64" name="平行四边形 63">
              <a:extLst>
                <a:ext uri="{FF2B5EF4-FFF2-40B4-BE49-F238E27FC236}">
                  <a16:creationId xmlns:a16="http://schemas.microsoft.com/office/drawing/2014/main" xmlns="" id="{49840A73-5BCF-4D4F-8AFF-B52A99772A54}"/>
                </a:ext>
              </a:extLst>
            </p:cNvPr>
            <p:cNvSpPr/>
            <p:nvPr/>
          </p:nvSpPr>
          <p:spPr>
            <a:xfrm>
              <a:off x="2215144" y="2033848"/>
              <a:ext cx="1120898" cy="842781"/>
            </a:xfrm>
            <a:prstGeom prst="parallelogram">
              <a:avLst>
                <a:gd name="adj" fmla="val 4820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70">
                <a:latin typeface="黑体" panose="02010609060101010101" pitchFamily="49" charset="-122"/>
                <a:ea typeface="黑体" panose="02010609060101010101" pitchFamily="49" charset="-122"/>
                <a:cs typeface="+mn-ea"/>
                <a:sym typeface="+mn-lt"/>
              </a:endParaRPr>
            </a:p>
          </p:txBody>
        </p:sp>
        <p:sp>
          <p:nvSpPr>
            <p:cNvPr id="65" name="文本框 10">
              <a:extLst>
                <a:ext uri="{FF2B5EF4-FFF2-40B4-BE49-F238E27FC236}">
                  <a16:creationId xmlns:a16="http://schemas.microsoft.com/office/drawing/2014/main" xmlns="" id="{D9C283FB-0272-4CAC-8028-4EB8C5804731}"/>
                </a:ext>
              </a:extLst>
            </p:cNvPr>
            <p:cNvSpPr txBox="1"/>
            <p:nvPr/>
          </p:nvSpPr>
          <p:spPr>
            <a:xfrm>
              <a:off x="2393075" y="1952311"/>
              <a:ext cx="1066799" cy="910319"/>
            </a:xfrm>
            <a:prstGeom prst="rect">
              <a:avLst/>
            </a:prstGeom>
            <a:noFill/>
          </p:spPr>
          <p:txBody>
            <a:bodyPr wrap="square" rtlCol="0">
              <a:spAutoFit/>
            </a:bodyPr>
            <a:lstStyle/>
            <a:p>
              <a:r>
                <a:rPr lang="en-US" altLang="zh-CN" sz="3935" dirty="0">
                  <a:solidFill>
                    <a:schemeClr val="bg1"/>
                  </a:solidFill>
                  <a:latin typeface="黑体" panose="02010609060101010101" pitchFamily="49" charset="-122"/>
                  <a:ea typeface="黑体" panose="02010609060101010101" pitchFamily="49" charset="-122"/>
                  <a:cs typeface="+mn-ea"/>
                  <a:sym typeface="+mn-lt"/>
                </a:rPr>
                <a:t>06</a:t>
              </a:r>
              <a:endParaRPr lang="zh-CN" altLang="en-US" sz="3935"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66" name="组合 46">
            <a:extLst>
              <a:ext uri="{FF2B5EF4-FFF2-40B4-BE49-F238E27FC236}">
                <a16:creationId xmlns:a16="http://schemas.microsoft.com/office/drawing/2014/main" xmlns="" id="{8708A146-4C86-4AC6-9BCF-7DC624A89F4E}"/>
              </a:ext>
            </a:extLst>
          </p:cNvPr>
          <p:cNvGrpSpPr/>
          <p:nvPr/>
        </p:nvGrpSpPr>
        <p:grpSpPr>
          <a:xfrm>
            <a:off x="4629175" y="5687513"/>
            <a:ext cx="3842159" cy="646324"/>
            <a:chOff x="4315150" y="1647579"/>
            <a:chExt cx="3857250" cy="540057"/>
          </a:xfrm>
        </p:grpSpPr>
        <p:sp>
          <p:nvSpPr>
            <p:cNvPr id="67" name="矩形 66">
              <a:extLst>
                <a:ext uri="{FF2B5EF4-FFF2-40B4-BE49-F238E27FC236}">
                  <a16:creationId xmlns:a16="http://schemas.microsoft.com/office/drawing/2014/main" xmlns="" id="{F5F78D65-8816-4655-BE13-D4F346072716}"/>
                </a:ext>
              </a:extLst>
            </p:cNvPr>
            <p:cNvSpPr/>
            <p:nvPr/>
          </p:nvSpPr>
          <p:spPr>
            <a:xfrm>
              <a:off x="4841196" y="1699090"/>
              <a:ext cx="2827147" cy="374267"/>
            </a:xfrm>
            <a:prstGeom prst="rect">
              <a:avLst/>
            </a:prstGeom>
            <a:ln w="15875">
              <a:noFill/>
            </a:ln>
          </p:spPr>
          <p:txBody>
            <a:bodyPr wrap="square" lIns="96423" tIns="48212" rIns="96423" bIns="48212">
              <a:spAutoFit/>
            </a:bodyPr>
            <a:lstStyle/>
            <a:p>
              <a:pPr algn="ctr">
                <a:lnSpc>
                  <a:spcPct val="150000"/>
                </a:lnSpc>
              </a:pPr>
              <a:r>
                <a:rPr lang="zh-CN" altLang="en-US" dirty="0">
                  <a:solidFill>
                    <a:schemeClr val="accent4"/>
                  </a:solidFill>
                  <a:latin typeface="黑体" panose="02010609060101010101" pitchFamily="49" charset="-122"/>
                  <a:ea typeface="黑体" panose="02010609060101010101" pitchFamily="49" charset="-122"/>
                  <a:cs typeface="+mn-ea"/>
                  <a:sym typeface="+mn-lt"/>
                </a:rPr>
                <a:t>小结</a:t>
              </a:r>
              <a:endParaRPr lang="en-GB" altLang="zh-CN" dirty="0">
                <a:solidFill>
                  <a:schemeClr val="accent4"/>
                </a:solidFill>
                <a:latin typeface="黑体" panose="02010609060101010101" pitchFamily="49" charset="-122"/>
                <a:ea typeface="黑体" panose="02010609060101010101" pitchFamily="49" charset="-122"/>
                <a:cs typeface="+mn-ea"/>
                <a:sym typeface="+mn-lt"/>
              </a:endParaRPr>
            </a:p>
          </p:txBody>
        </p:sp>
        <p:sp>
          <p:nvSpPr>
            <p:cNvPr id="68" name="平行四边形 67">
              <a:extLst>
                <a:ext uri="{FF2B5EF4-FFF2-40B4-BE49-F238E27FC236}">
                  <a16:creationId xmlns:a16="http://schemas.microsoft.com/office/drawing/2014/main" xmlns="" id="{D57D5B3C-92CA-42B3-BD13-C35B2F9325D3}"/>
                </a:ext>
              </a:extLst>
            </p:cNvPr>
            <p:cNvSpPr/>
            <p:nvPr/>
          </p:nvSpPr>
          <p:spPr>
            <a:xfrm>
              <a:off x="4315150" y="1647579"/>
              <a:ext cx="3857250" cy="540057"/>
            </a:xfrm>
            <a:prstGeom prst="parallelogram">
              <a:avLst>
                <a:gd name="adj" fmla="val 48207"/>
              </a:avLst>
            </a:prstGeom>
            <a:no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6423" tIns="48212" rIns="96423" bIns="48212" rtlCol="0" anchor="ctr"/>
            <a:lstStyle/>
            <a:p>
              <a:pPr algn="ctr">
                <a:lnSpc>
                  <a:spcPct val="150000"/>
                </a:lnSpc>
              </a:pPr>
              <a:endParaRPr lang="zh-CN" altLang="en-US" sz="2250">
                <a:solidFill>
                  <a:schemeClr val="accent1"/>
                </a:solidFill>
                <a:latin typeface="黑体" panose="02010609060101010101" pitchFamily="49" charset="-122"/>
                <a:ea typeface="黑体" panose="02010609060101010101" pitchFamily="49" charset="-122"/>
                <a:cs typeface="+mn-ea"/>
                <a:sym typeface="+mn-lt"/>
              </a:endParaRPr>
            </a:p>
          </p:txBody>
        </p:sp>
      </p:grpSp>
    </p:spTree>
    <p:extLst>
      <p:ext uri="{BB962C8B-B14F-4D97-AF65-F5344CB8AC3E}">
        <p14:creationId xmlns:p14="http://schemas.microsoft.com/office/powerpoint/2010/main" val="324657896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xmlns="" id="{B74A6A5B-7265-6746-8EDC-9B3CDE187409}"/>
              </a:ext>
            </a:extLst>
          </p:cNvPr>
          <p:cNvGrpSpPr/>
          <p:nvPr/>
        </p:nvGrpSpPr>
        <p:grpSpPr>
          <a:xfrm>
            <a:off x="596727" y="472248"/>
            <a:ext cx="5409245" cy="523220"/>
            <a:chOff x="-4764" y="99435"/>
            <a:chExt cx="5409245" cy="523220"/>
          </a:xfrm>
        </p:grpSpPr>
        <p:sp>
          <p:nvSpPr>
            <p:cNvPr id="33" name="文本框 32">
              <a:extLst>
                <a:ext uri="{FF2B5EF4-FFF2-40B4-BE49-F238E27FC236}">
                  <a16:creationId xmlns:a16="http://schemas.microsoft.com/office/drawing/2014/main" xmlns="" id="{DEE02059-6358-F94E-A16E-168FF82FB428}"/>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神经网络算法</a:t>
              </a:r>
            </a:p>
          </p:txBody>
        </p:sp>
        <p:grpSp>
          <p:nvGrpSpPr>
            <p:cNvPr id="34" name="组合 33">
              <a:extLst>
                <a:ext uri="{FF2B5EF4-FFF2-40B4-BE49-F238E27FC236}">
                  <a16:creationId xmlns:a16="http://schemas.microsoft.com/office/drawing/2014/main" xmlns="" id="{3323A2BB-49C0-4747-9088-C4FFAA4FC1BE}"/>
                </a:ext>
              </a:extLst>
            </p:cNvPr>
            <p:cNvGrpSpPr/>
            <p:nvPr/>
          </p:nvGrpSpPr>
          <p:grpSpPr>
            <a:xfrm>
              <a:off x="-4764" y="142875"/>
              <a:ext cx="565783" cy="436341"/>
              <a:chOff x="-4764" y="142875"/>
              <a:chExt cx="565783" cy="436341"/>
            </a:xfrm>
          </p:grpSpPr>
          <p:sp>
            <p:nvSpPr>
              <p:cNvPr id="35" name="矩形 34">
                <a:extLst>
                  <a:ext uri="{FF2B5EF4-FFF2-40B4-BE49-F238E27FC236}">
                    <a16:creationId xmlns:a16="http://schemas.microsoft.com/office/drawing/2014/main" xmlns=""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xmlns=""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13" name="Rectangle 26">
            <a:extLst>
              <a:ext uri="{FF2B5EF4-FFF2-40B4-BE49-F238E27FC236}">
                <a16:creationId xmlns:a16="http://schemas.microsoft.com/office/drawing/2014/main" xmlns="" id="{686EAADD-BBB5-4A75-B059-48233FDE1EDA}"/>
              </a:ext>
            </a:extLst>
          </p:cNvPr>
          <p:cNvSpPr/>
          <p:nvPr/>
        </p:nvSpPr>
        <p:spPr>
          <a:xfrm>
            <a:off x="2161125" y="1352011"/>
            <a:ext cx="8084674" cy="417654"/>
          </a:xfrm>
          <a:prstGeom prst="rect">
            <a:avLst/>
          </a:prstGeom>
        </p:spPr>
        <p:txBody>
          <a:bodyPr wrap="square" lIns="96430" tIns="48216" rIns="96430" bIns="48216">
            <a:spAutoFit/>
          </a:bodyPr>
          <a:lstStyle/>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0" name="Pentagon 33">
            <a:extLst>
              <a:ext uri="{FF2B5EF4-FFF2-40B4-BE49-F238E27FC236}">
                <a16:creationId xmlns:a16="http://schemas.microsoft.com/office/drawing/2014/main" xmlns="" id="{9EF8DAF3-942D-4378-A07C-73055D9FE522}"/>
              </a:ext>
            </a:extLst>
          </p:cNvPr>
          <p:cNvSpPr/>
          <p:nvPr/>
        </p:nvSpPr>
        <p:spPr>
          <a:xfrm>
            <a:off x="1532831" y="148975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1" name="Rectangle 26">
            <a:extLst>
              <a:ext uri="{FF2B5EF4-FFF2-40B4-BE49-F238E27FC236}">
                <a16:creationId xmlns:a16="http://schemas.microsoft.com/office/drawing/2014/main" xmlns="" id="{7333FBA8-87E1-4110-A516-EA9615A2CAB9}"/>
              </a:ext>
            </a:extLst>
          </p:cNvPr>
          <p:cNvSpPr/>
          <p:nvPr/>
        </p:nvSpPr>
        <p:spPr>
          <a:xfrm>
            <a:off x="2252911" y="1424563"/>
            <a:ext cx="9577064" cy="4160024"/>
          </a:xfrm>
          <a:prstGeom prst="rect">
            <a:avLst/>
          </a:prstGeom>
        </p:spPr>
        <p:txBody>
          <a:bodyPr wrap="square" lIns="96430" tIns="48216" rIns="96430" bIns="48216">
            <a:spAutoFit/>
          </a:bodyPr>
          <a:lstStyle/>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网络结构：</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marL="457200" indent="-457200" defTabSz="963930">
              <a:lnSpc>
                <a:spcPct val="120000"/>
              </a:lnSpc>
              <a:buFont typeface="+mj-lt"/>
              <a:buAutoNum type="arabicPeriod"/>
            </a:pPr>
            <a:r>
              <a:rPr lang="zh-CN" altLang="en-US" sz="2000" dirty="0" smtClean="0">
                <a:solidFill>
                  <a:schemeClr val="accent1">
                    <a:lumMod val="75000"/>
                  </a:schemeClr>
                </a:solidFill>
                <a:latin typeface="黑体" panose="02010609060101010101" pitchFamily="49" charset="-122"/>
                <a:ea typeface="黑体" panose="02010609060101010101" pitchFamily="49" charset="-122"/>
                <a:cs typeface="+mn-ea"/>
              </a:rPr>
              <a:t>前馈</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型网络：各神经元接受前一层的输入，并输出给下一层，没有反馈。结点分为两类，即输入单元和计算单元，每一计算单元可有任意个输入，但只有一个输出（它可耦合到任意多个其它结点作为其输入）。通常前馈网络可分为不同的层，第</a:t>
            </a:r>
            <a:r>
              <a:rPr lang="en-US" altLang="zh-CN" sz="2000" dirty="0" err="1">
                <a:solidFill>
                  <a:schemeClr val="accent1">
                    <a:lumMod val="75000"/>
                  </a:schemeClr>
                </a:solidFill>
                <a:latin typeface="黑体" panose="02010609060101010101" pitchFamily="49" charset="-122"/>
                <a:ea typeface="黑体" panose="02010609060101010101" pitchFamily="49" charset="-122"/>
                <a:cs typeface="+mn-ea"/>
              </a:rPr>
              <a:t>i</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层的输入只与第</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i-1</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层输出相连，输入和输出结点与外界相连，而其它中间层则称为隐层</a:t>
            </a:r>
            <a:r>
              <a:rPr lang="zh-CN" altLang="en-US" sz="2000" dirty="0" smtClean="0">
                <a:solidFill>
                  <a:schemeClr val="accent1">
                    <a:lumMod val="75000"/>
                  </a:schemeClr>
                </a:solidFill>
                <a:latin typeface="黑体" panose="02010609060101010101" pitchFamily="49" charset="-122"/>
                <a:ea typeface="黑体" panose="02010609060101010101" pitchFamily="49" charset="-122"/>
                <a:cs typeface="+mn-ea"/>
              </a:rPr>
              <a:t>。</a:t>
            </a:r>
            <a:endParaRPr lang="en-US" altLang="zh-CN" sz="2000" dirty="0" smtClean="0">
              <a:solidFill>
                <a:schemeClr val="accent1">
                  <a:lumMod val="75000"/>
                </a:schemeClr>
              </a:solidFill>
              <a:latin typeface="黑体" panose="02010609060101010101" pitchFamily="49" charset="-122"/>
              <a:ea typeface="黑体" panose="02010609060101010101" pitchFamily="49" charset="-122"/>
              <a:cs typeface="+mn-ea"/>
            </a:endParaRPr>
          </a:p>
          <a:p>
            <a:pPr marL="457200" indent="-457200" defTabSz="963930">
              <a:lnSpc>
                <a:spcPct val="120000"/>
              </a:lnSpc>
              <a:buFont typeface="+mj-lt"/>
              <a:buAutoNum type="arabicPeriod"/>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marL="457200" indent="-457200" defTabSz="963930">
              <a:lnSpc>
                <a:spcPct val="120000"/>
              </a:lnSpc>
              <a:buFont typeface="+mj-lt"/>
              <a:buAutoNum type="arabicPeriod"/>
            </a:pPr>
            <a:r>
              <a:rPr lang="zh-CN" altLang="en-US" sz="2000" dirty="0" smtClean="0">
                <a:solidFill>
                  <a:schemeClr val="accent1">
                    <a:lumMod val="75000"/>
                  </a:schemeClr>
                </a:solidFill>
                <a:latin typeface="黑体" panose="02010609060101010101" pitchFamily="49" charset="-122"/>
                <a:ea typeface="黑体" panose="02010609060101010101" pitchFamily="49" charset="-122"/>
                <a:cs typeface="+mn-ea"/>
              </a:rPr>
              <a:t>反馈</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型网络：所有结点都是计算单元，同时也可接受输入，并向外界输出。</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NN </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的工作过程主要分为两个阶段：第一个阶段是学习期，此时各计算单元状态不变，各连线上的权值可通过学习来修改；第二阶段是工作期，此时各连接权固定，计算单元状态变化，以达到某种稳定状态。</a:t>
            </a:r>
          </a:p>
        </p:txBody>
      </p:sp>
    </p:spTree>
    <p:extLst>
      <p:ext uri="{BB962C8B-B14F-4D97-AF65-F5344CB8AC3E}">
        <p14:creationId xmlns:p14="http://schemas.microsoft.com/office/powerpoint/2010/main" val="1030104820"/>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xmlns="" id="{B74A6A5B-7265-6746-8EDC-9B3CDE187409}"/>
              </a:ext>
            </a:extLst>
          </p:cNvPr>
          <p:cNvGrpSpPr/>
          <p:nvPr/>
        </p:nvGrpSpPr>
        <p:grpSpPr>
          <a:xfrm>
            <a:off x="596727" y="472248"/>
            <a:ext cx="5409245" cy="523220"/>
            <a:chOff x="-4764" y="99435"/>
            <a:chExt cx="5409245" cy="523220"/>
          </a:xfrm>
        </p:grpSpPr>
        <p:sp>
          <p:nvSpPr>
            <p:cNvPr id="33" name="文本框 32">
              <a:extLst>
                <a:ext uri="{FF2B5EF4-FFF2-40B4-BE49-F238E27FC236}">
                  <a16:creationId xmlns:a16="http://schemas.microsoft.com/office/drawing/2014/main" xmlns="" id="{DEE02059-6358-F94E-A16E-168FF82FB428}"/>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神经网络算法</a:t>
              </a:r>
            </a:p>
          </p:txBody>
        </p:sp>
        <p:grpSp>
          <p:nvGrpSpPr>
            <p:cNvPr id="34" name="组合 33">
              <a:extLst>
                <a:ext uri="{FF2B5EF4-FFF2-40B4-BE49-F238E27FC236}">
                  <a16:creationId xmlns:a16="http://schemas.microsoft.com/office/drawing/2014/main" xmlns="" id="{3323A2BB-49C0-4747-9088-C4FFAA4FC1BE}"/>
                </a:ext>
              </a:extLst>
            </p:cNvPr>
            <p:cNvGrpSpPr/>
            <p:nvPr/>
          </p:nvGrpSpPr>
          <p:grpSpPr>
            <a:xfrm>
              <a:off x="-4764" y="142875"/>
              <a:ext cx="565783" cy="436341"/>
              <a:chOff x="-4764" y="142875"/>
              <a:chExt cx="565783" cy="436341"/>
            </a:xfrm>
          </p:grpSpPr>
          <p:sp>
            <p:nvSpPr>
              <p:cNvPr id="35" name="矩形 34">
                <a:extLst>
                  <a:ext uri="{FF2B5EF4-FFF2-40B4-BE49-F238E27FC236}">
                    <a16:creationId xmlns:a16="http://schemas.microsoft.com/office/drawing/2014/main" xmlns=""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xmlns=""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13" name="Rectangle 26">
            <a:extLst>
              <a:ext uri="{FF2B5EF4-FFF2-40B4-BE49-F238E27FC236}">
                <a16:creationId xmlns:a16="http://schemas.microsoft.com/office/drawing/2014/main" xmlns="" id="{686EAADD-BBB5-4A75-B059-48233FDE1EDA}"/>
              </a:ext>
            </a:extLst>
          </p:cNvPr>
          <p:cNvSpPr/>
          <p:nvPr/>
        </p:nvSpPr>
        <p:spPr>
          <a:xfrm>
            <a:off x="2161125" y="1352011"/>
            <a:ext cx="8084674" cy="417654"/>
          </a:xfrm>
          <a:prstGeom prst="rect">
            <a:avLst/>
          </a:prstGeom>
        </p:spPr>
        <p:txBody>
          <a:bodyPr wrap="square" lIns="96430" tIns="48216" rIns="96430" bIns="48216">
            <a:spAutoFit/>
          </a:bodyPr>
          <a:lstStyle/>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0" name="Pentagon 33">
            <a:extLst>
              <a:ext uri="{FF2B5EF4-FFF2-40B4-BE49-F238E27FC236}">
                <a16:creationId xmlns:a16="http://schemas.microsoft.com/office/drawing/2014/main" xmlns="" id="{9EF8DAF3-942D-4378-A07C-73055D9FE522}"/>
              </a:ext>
            </a:extLst>
          </p:cNvPr>
          <p:cNvSpPr/>
          <p:nvPr/>
        </p:nvSpPr>
        <p:spPr>
          <a:xfrm>
            <a:off x="1532831" y="148975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1" name="Rectangle 26">
            <a:extLst>
              <a:ext uri="{FF2B5EF4-FFF2-40B4-BE49-F238E27FC236}">
                <a16:creationId xmlns:a16="http://schemas.microsoft.com/office/drawing/2014/main" xmlns="" id="{7333FBA8-87E1-4110-A516-EA9615A2CAB9}"/>
              </a:ext>
            </a:extLst>
          </p:cNvPr>
          <p:cNvSpPr/>
          <p:nvPr/>
        </p:nvSpPr>
        <p:spPr>
          <a:xfrm>
            <a:off x="2252911" y="1424563"/>
            <a:ext cx="9145016" cy="1574701"/>
          </a:xfrm>
          <a:prstGeom prst="rect">
            <a:avLst/>
          </a:prstGeom>
        </p:spPr>
        <p:txBody>
          <a:bodyPr wrap="square" lIns="96430" tIns="48216" rIns="96430" bIns="48216">
            <a:spAutoFit/>
          </a:bodyPr>
          <a:lstStyle/>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从作用效果看，前馈网络主要是函数映射，可用于模式识别和函数逼近。反馈网络按对能量函数的极小点的利用来分类有两种：第一类是能量函数的所有极小点都起作用，这一类主要用作各种联想存储器；第二类只利用全局极小点，它主要用于求解最优化问题。</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spTree>
    <p:extLst>
      <p:ext uri="{BB962C8B-B14F-4D97-AF65-F5344CB8AC3E}">
        <p14:creationId xmlns:p14="http://schemas.microsoft.com/office/powerpoint/2010/main" val="3136345210"/>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xmlns="" id="{B74A6A5B-7265-6746-8EDC-9B3CDE187409}"/>
              </a:ext>
            </a:extLst>
          </p:cNvPr>
          <p:cNvGrpSpPr/>
          <p:nvPr/>
        </p:nvGrpSpPr>
        <p:grpSpPr>
          <a:xfrm>
            <a:off x="596727" y="472248"/>
            <a:ext cx="5409245" cy="523220"/>
            <a:chOff x="-4764" y="99435"/>
            <a:chExt cx="5409245" cy="523220"/>
          </a:xfrm>
        </p:grpSpPr>
        <p:sp>
          <p:nvSpPr>
            <p:cNvPr id="33" name="文本框 32">
              <a:extLst>
                <a:ext uri="{FF2B5EF4-FFF2-40B4-BE49-F238E27FC236}">
                  <a16:creationId xmlns:a16="http://schemas.microsoft.com/office/drawing/2014/main" xmlns="" id="{DEE02059-6358-F94E-A16E-168FF82FB428}"/>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神经网络算法</a:t>
              </a:r>
            </a:p>
          </p:txBody>
        </p:sp>
        <p:grpSp>
          <p:nvGrpSpPr>
            <p:cNvPr id="34" name="组合 33">
              <a:extLst>
                <a:ext uri="{FF2B5EF4-FFF2-40B4-BE49-F238E27FC236}">
                  <a16:creationId xmlns:a16="http://schemas.microsoft.com/office/drawing/2014/main" xmlns="" id="{3323A2BB-49C0-4747-9088-C4FFAA4FC1BE}"/>
                </a:ext>
              </a:extLst>
            </p:cNvPr>
            <p:cNvGrpSpPr/>
            <p:nvPr/>
          </p:nvGrpSpPr>
          <p:grpSpPr>
            <a:xfrm>
              <a:off x="-4764" y="142875"/>
              <a:ext cx="565783" cy="436341"/>
              <a:chOff x="-4764" y="142875"/>
              <a:chExt cx="565783" cy="436341"/>
            </a:xfrm>
          </p:grpSpPr>
          <p:sp>
            <p:nvSpPr>
              <p:cNvPr id="35" name="矩形 34">
                <a:extLst>
                  <a:ext uri="{FF2B5EF4-FFF2-40B4-BE49-F238E27FC236}">
                    <a16:creationId xmlns:a16="http://schemas.microsoft.com/office/drawing/2014/main" xmlns=""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xmlns=""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13" name="Rectangle 26">
            <a:extLst>
              <a:ext uri="{FF2B5EF4-FFF2-40B4-BE49-F238E27FC236}">
                <a16:creationId xmlns:a16="http://schemas.microsoft.com/office/drawing/2014/main" xmlns="" id="{686EAADD-BBB5-4A75-B059-48233FDE1EDA}"/>
              </a:ext>
            </a:extLst>
          </p:cNvPr>
          <p:cNvSpPr/>
          <p:nvPr/>
        </p:nvSpPr>
        <p:spPr>
          <a:xfrm>
            <a:off x="2161125" y="1352011"/>
            <a:ext cx="8084674" cy="417654"/>
          </a:xfrm>
          <a:prstGeom prst="rect">
            <a:avLst/>
          </a:prstGeom>
        </p:spPr>
        <p:txBody>
          <a:bodyPr wrap="square" lIns="96430" tIns="48216" rIns="96430" bIns="48216">
            <a:spAutoFit/>
          </a:bodyPr>
          <a:lstStyle/>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0" name="Pentagon 33">
            <a:extLst>
              <a:ext uri="{FF2B5EF4-FFF2-40B4-BE49-F238E27FC236}">
                <a16:creationId xmlns:a16="http://schemas.microsoft.com/office/drawing/2014/main" xmlns="" id="{9EF8DAF3-942D-4378-A07C-73055D9FE522}"/>
              </a:ext>
            </a:extLst>
          </p:cNvPr>
          <p:cNvSpPr/>
          <p:nvPr/>
        </p:nvSpPr>
        <p:spPr>
          <a:xfrm>
            <a:off x="1532831" y="148975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1" name="Rectangle 26">
            <a:extLst>
              <a:ext uri="{FF2B5EF4-FFF2-40B4-BE49-F238E27FC236}">
                <a16:creationId xmlns:a16="http://schemas.microsoft.com/office/drawing/2014/main" xmlns="" id="{7333FBA8-87E1-4110-A516-EA9615A2CAB9}"/>
              </a:ext>
            </a:extLst>
          </p:cNvPr>
          <p:cNvSpPr/>
          <p:nvPr/>
        </p:nvSpPr>
        <p:spPr>
          <a:xfrm>
            <a:off x="2252911" y="1424563"/>
            <a:ext cx="9433048" cy="5268020"/>
          </a:xfrm>
          <a:prstGeom prst="rect">
            <a:avLst/>
          </a:prstGeom>
        </p:spPr>
        <p:txBody>
          <a:bodyPr wrap="square" lIns="96430" tIns="48216" rIns="96430" bIns="48216">
            <a:spAutoFit/>
          </a:bodyPr>
          <a:lstStyle/>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例子</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(e03)</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：蠓虫分类问题</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生物学家试图对两种蠓虫（</a:t>
            </a:r>
            <a:r>
              <a:rPr lang="en-US" altLang="zh-CN" sz="2000" dirty="0" err="1">
                <a:solidFill>
                  <a:schemeClr val="accent1">
                    <a:lumMod val="75000"/>
                  </a:schemeClr>
                </a:solidFill>
                <a:latin typeface="黑体" panose="02010609060101010101" pitchFamily="49" charset="-122"/>
                <a:ea typeface="黑体" panose="02010609060101010101" pitchFamily="49" charset="-122"/>
                <a:cs typeface="+mn-ea"/>
              </a:rPr>
              <a:t>Af</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与</a:t>
            </a:r>
            <a:r>
              <a:rPr lang="en-US" altLang="zh-CN" sz="2000" dirty="0" err="1">
                <a:solidFill>
                  <a:schemeClr val="accent1">
                    <a:lumMod val="75000"/>
                  </a:schemeClr>
                </a:solidFill>
                <a:latin typeface="黑体" panose="02010609060101010101" pitchFamily="49" charset="-122"/>
                <a:ea typeface="黑体" panose="02010609060101010101" pitchFamily="49" charset="-122"/>
                <a:cs typeface="+mn-ea"/>
              </a:rPr>
              <a:t>Apf</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）进行鉴别，依据的资料是触角和翅膀的长度，已经测得了</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9</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只</a:t>
            </a:r>
            <a:r>
              <a:rPr lang="en-US" altLang="zh-CN" sz="2000" dirty="0" err="1">
                <a:solidFill>
                  <a:schemeClr val="accent1">
                    <a:lumMod val="75000"/>
                  </a:schemeClr>
                </a:solidFill>
                <a:latin typeface="黑体" panose="02010609060101010101" pitchFamily="49" charset="-122"/>
                <a:ea typeface="黑体" panose="02010609060101010101" pitchFamily="49" charset="-122"/>
                <a:cs typeface="+mn-ea"/>
              </a:rPr>
              <a:t>Af</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和</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6</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只</a:t>
            </a:r>
            <a:r>
              <a:rPr lang="en-US" altLang="zh-CN" sz="2000" dirty="0" err="1">
                <a:solidFill>
                  <a:schemeClr val="accent1">
                    <a:lumMod val="75000"/>
                  </a:schemeClr>
                </a:solidFill>
                <a:latin typeface="黑体" panose="02010609060101010101" pitchFamily="49" charset="-122"/>
                <a:ea typeface="黑体" panose="02010609060101010101" pitchFamily="49" charset="-122"/>
                <a:cs typeface="+mn-ea"/>
              </a:rPr>
              <a:t>Apf</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的数据如下：</a:t>
            </a:r>
          </a:p>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endParaRPr lang="en-US" altLang="zh-CN" sz="2000" dirty="0" smtClean="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endParaRPr lang="en-US" altLang="zh-CN" sz="2000" dirty="0" smtClean="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r>
              <a:rPr lang="zh-CN" altLang="en-US" sz="2000" dirty="0" smtClean="0">
                <a:solidFill>
                  <a:schemeClr val="accent1">
                    <a:lumMod val="75000"/>
                  </a:schemeClr>
                </a:solidFill>
                <a:latin typeface="黑体" panose="02010609060101010101" pitchFamily="49" charset="-122"/>
                <a:ea typeface="黑体" panose="02010609060101010101" pitchFamily="49" charset="-122"/>
                <a:cs typeface="+mn-ea"/>
              </a:rPr>
              <a:t>现在</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的问题是：</a:t>
            </a:r>
          </a:p>
          <a:p>
            <a:pPr defTabSz="963930">
              <a:lnSpc>
                <a:spcPct val="120000"/>
              </a:lnSpc>
            </a:pPr>
            <a:r>
              <a:rPr lang="en-US" altLang="zh-CN" sz="2000" dirty="0" smtClean="0">
                <a:solidFill>
                  <a:schemeClr val="accent1">
                    <a:lumMod val="75000"/>
                  </a:schemeClr>
                </a:solidFill>
                <a:latin typeface="黑体" panose="02010609060101010101" pitchFamily="49" charset="-122"/>
                <a:ea typeface="黑体" panose="02010609060101010101" pitchFamily="49" charset="-122"/>
                <a:cs typeface="+mn-ea"/>
              </a:rPr>
              <a:t>1</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根据如上资料，如何制定一种方法，正确地区分两类蠓虫。</a:t>
            </a:r>
          </a:p>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2.</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对触角和翼长分别为</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(1.24,1.80)</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(1.28,1.84)</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与</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(1.40,2.04)</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的 </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3 </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个标本，用所得到的方法加以识别</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graphicFrame>
        <p:nvGraphicFramePr>
          <p:cNvPr id="2" name="表格 1">
            <a:extLst>
              <a:ext uri="{FF2B5EF4-FFF2-40B4-BE49-F238E27FC236}">
                <a16:creationId xmlns:a16="http://schemas.microsoft.com/office/drawing/2014/main" xmlns="" id="{F804E97E-E6AC-4BEF-A53E-626460F6AE54}"/>
              </a:ext>
            </a:extLst>
          </p:cNvPr>
          <p:cNvGraphicFramePr>
            <a:graphicFrameLocks noGrp="1"/>
          </p:cNvGraphicFramePr>
          <p:nvPr>
            <p:extLst>
              <p:ext uri="{D42A27DB-BD31-4B8C-83A1-F6EECF244321}">
                <p14:modId xmlns:p14="http://schemas.microsoft.com/office/powerpoint/2010/main" val="1045633791"/>
              </p:ext>
            </p:extLst>
          </p:nvPr>
        </p:nvGraphicFramePr>
        <p:xfrm>
          <a:off x="2324919" y="2680221"/>
          <a:ext cx="7920878" cy="2134468"/>
        </p:xfrm>
        <a:graphic>
          <a:graphicData uri="http://schemas.openxmlformats.org/drawingml/2006/table">
            <a:tbl>
              <a:tblPr>
                <a:tableStyleId>{5C22544A-7EE6-4342-B048-85BDC9FD1C3A}</a:tableStyleId>
              </a:tblPr>
              <a:tblGrid>
                <a:gridCol w="933927">
                  <a:extLst>
                    <a:ext uri="{9D8B030D-6E8A-4147-A177-3AD203B41FA5}">
                      <a16:colId xmlns:a16="http://schemas.microsoft.com/office/drawing/2014/main" xmlns="" val="3908272923"/>
                    </a:ext>
                  </a:extLst>
                </a:gridCol>
                <a:gridCol w="650247">
                  <a:extLst>
                    <a:ext uri="{9D8B030D-6E8A-4147-A177-3AD203B41FA5}">
                      <a16:colId xmlns:a16="http://schemas.microsoft.com/office/drawing/2014/main" xmlns="" val="3710643749"/>
                    </a:ext>
                  </a:extLst>
                </a:gridCol>
                <a:gridCol w="792088">
                  <a:extLst>
                    <a:ext uri="{9D8B030D-6E8A-4147-A177-3AD203B41FA5}">
                      <a16:colId xmlns:a16="http://schemas.microsoft.com/office/drawing/2014/main" xmlns="" val="2669459365"/>
                    </a:ext>
                  </a:extLst>
                </a:gridCol>
                <a:gridCol w="792088">
                  <a:extLst>
                    <a:ext uri="{9D8B030D-6E8A-4147-A177-3AD203B41FA5}">
                      <a16:colId xmlns:a16="http://schemas.microsoft.com/office/drawing/2014/main" xmlns="" val="2331853220"/>
                    </a:ext>
                  </a:extLst>
                </a:gridCol>
                <a:gridCol w="792088">
                  <a:extLst>
                    <a:ext uri="{9D8B030D-6E8A-4147-A177-3AD203B41FA5}">
                      <a16:colId xmlns:a16="http://schemas.microsoft.com/office/drawing/2014/main" xmlns="" val="1085795182"/>
                    </a:ext>
                  </a:extLst>
                </a:gridCol>
                <a:gridCol w="792088">
                  <a:extLst>
                    <a:ext uri="{9D8B030D-6E8A-4147-A177-3AD203B41FA5}">
                      <a16:colId xmlns:a16="http://schemas.microsoft.com/office/drawing/2014/main" xmlns="" val="67498441"/>
                    </a:ext>
                  </a:extLst>
                </a:gridCol>
                <a:gridCol w="792088">
                  <a:extLst>
                    <a:ext uri="{9D8B030D-6E8A-4147-A177-3AD203B41FA5}">
                      <a16:colId xmlns:a16="http://schemas.microsoft.com/office/drawing/2014/main" xmlns="" val="3734005668"/>
                    </a:ext>
                  </a:extLst>
                </a:gridCol>
                <a:gridCol w="792088">
                  <a:extLst>
                    <a:ext uri="{9D8B030D-6E8A-4147-A177-3AD203B41FA5}">
                      <a16:colId xmlns:a16="http://schemas.microsoft.com/office/drawing/2014/main" xmlns="" val="1987621834"/>
                    </a:ext>
                  </a:extLst>
                </a:gridCol>
                <a:gridCol w="792088">
                  <a:extLst>
                    <a:ext uri="{9D8B030D-6E8A-4147-A177-3AD203B41FA5}">
                      <a16:colId xmlns:a16="http://schemas.microsoft.com/office/drawing/2014/main" xmlns="" val="4167226074"/>
                    </a:ext>
                  </a:extLst>
                </a:gridCol>
                <a:gridCol w="792088">
                  <a:extLst>
                    <a:ext uri="{9D8B030D-6E8A-4147-A177-3AD203B41FA5}">
                      <a16:colId xmlns:a16="http://schemas.microsoft.com/office/drawing/2014/main" xmlns="" val="3985547891"/>
                    </a:ext>
                  </a:extLst>
                </a:gridCol>
              </a:tblGrid>
              <a:tr h="349890">
                <a:tc>
                  <a:txBody>
                    <a:bodyPr/>
                    <a:lstStyle/>
                    <a:p>
                      <a:pPr algn="ctr" fontAlgn="ctr"/>
                      <a:r>
                        <a:rPr lang="zh-CN" altLang="en-US" sz="2000" kern="1200" dirty="0">
                          <a:solidFill>
                            <a:schemeClr val="accent1">
                              <a:lumMod val="75000"/>
                            </a:schemeClr>
                          </a:solidFill>
                          <a:latin typeface="黑体" panose="02010609060101010101" pitchFamily="49" charset="-122"/>
                          <a:ea typeface="黑体" panose="02010609060101010101" pitchFamily="49" charset="-122"/>
                          <a:cs typeface="+mn-ea"/>
                        </a:rPr>
                        <a:t>翅长</a:t>
                      </a:r>
                    </a:p>
                  </a:txBody>
                  <a:tcPr marL="6350" marR="6350" marT="6350" marB="0" anchor="ctr"/>
                </a:tc>
                <a:tc>
                  <a:txBody>
                    <a:bodyPr/>
                    <a:lstStyle/>
                    <a:p>
                      <a:pPr algn="l" fontAlgn="ctr"/>
                      <a:endParaRPr lang="zh-CN" altLang="en-US" sz="2000" kern="1200" dirty="0">
                        <a:solidFill>
                          <a:schemeClr val="accent1">
                            <a:lumMod val="75000"/>
                          </a:schemeClr>
                        </a:solidFill>
                        <a:latin typeface="黑体" panose="02010609060101010101" pitchFamily="49" charset="-122"/>
                        <a:ea typeface="黑体" panose="02010609060101010101" pitchFamily="49" charset="-122"/>
                        <a:cs typeface="+mn-ea"/>
                      </a:endParaRPr>
                    </a:p>
                  </a:txBody>
                  <a:tcPr marL="6350" marR="6350" marT="6350" marB="0" anchor="ctr"/>
                </a:tc>
                <a:tc>
                  <a:txBody>
                    <a:bodyPr/>
                    <a:lstStyle/>
                    <a:p>
                      <a:pPr algn="l" fontAlgn="ctr"/>
                      <a:endParaRPr lang="zh-CN" altLang="en-US" sz="2000" kern="1200" dirty="0">
                        <a:solidFill>
                          <a:schemeClr val="accent1">
                            <a:lumMod val="75000"/>
                          </a:schemeClr>
                        </a:solidFill>
                        <a:latin typeface="黑体" panose="02010609060101010101" pitchFamily="49" charset="-122"/>
                        <a:ea typeface="黑体" panose="02010609060101010101" pitchFamily="49" charset="-122"/>
                        <a:cs typeface="+mn-ea"/>
                      </a:endParaRPr>
                    </a:p>
                  </a:txBody>
                  <a:tcPr marL="6350" marR="6350" marT="6350" marB="0" anchor="ctr"/>
                </a:tc>
                <a:tc>
                  <a:txBody>
                    <a:bodyPr/>
                    <a:lstStyle/>
                    <a:p>
                      <a:pPr algn="l" fontAlgn="ctr"/>
                      <a:endParaRPr lang="zh-CN" altLang="en-US" sz="2000" kern="1200">
                        <a:solidFill>
                          <a:schemeClr val="accent1">
                            <a:lumMod val="75000"/>
                          </a:schemeClr>
                        </a:solidFill>
                        <a:latin typeface="黑体" panose="02010609060101010101" pitchFamily="49" charset="-122"/>
                        <a:ea typeface="黑体" panose="02010609060101010101" pitchFamily="49" charset="-122"/>
                        <a:cs typeface="+mn-ea"/>
                      </a:endParaRPr>
                    </a:p>
                  </a:txBody>
                  <a:tcPr marL="6350" marR="6350" marT="6350" marB="0" anchor="ctr"/>
                </a:tc>
                <a:tc>
                  <a:txBody>
                    <a:bodyPr/>
                    <a:lstStyle/>
                    <a:p>
                      <a:pPr algn="l" fontAlgn="ctr"/>
                      <a:endParaRPr lang="zh-CN" altLang="en-US" sz="2000" kern="1200">
                        <a:solidFill>
                          <a:schemeClr val="accent1">
                            <a:lumMod val="75000"/>
                          </a:schemeClr>
                        </a:solidFill>
                        <a:latin typeface="黑体" panose="02010609060101010101" pitchFamily="49" charset="-122"/>
                        <a:ea typeface="黑体" panose="02010609060101010101" pitchFamily="49" charset="-122"/>
                        <a:cs typeface="+mn-ea"/>
                      </a:endParaRPr>
                    </a:p>
                  </a:txBody>
                  <a:tcPr marL="6350" marR="6350" marT="6350" marB="0" anchor="ctr"/>
                </a:tc>
                <a:tc>
                  <a:txBody>
                    <a:bodyPr/>
                    <a:lstStyle/>
                    <a:p>
                      <a:pPr algn="l" fontAlgn="ctr"/>
                      <a:endParaRPr lang="zh-CN" altLang="en-US" sz="2000" kern="1200">
                        <a:solidFill>
                          <a:schemeClr val="accent1">
                            <a:lumMod val="75000"/>
                          </a:schemeClr>
                        </a:solidFill>
                        <a:latin typeface="黑体" panose="02010609060101010101" pitchFamily="49" charset="-122"/>
                        <a:ea typeface="黑体" panose="02010609060101010101" pitchFamily="49" charset="-122"/>
                        <a:cs typeface="+mn-ea"/>
                      </a:endParaRPr>
                    </a:p>
                  </a:txBody>
                  <a:tcPr marL="6350" marR="6350" marT="6350" marB="0" anchor="ctr"/>
                </a:tc>
                <a:tc>
                  <a:txBody>
                    <a:bodyPr/>
                    <a:lstStyle/>
                    <a:p>
                      <a:pPr algn="l" fontAlgn="ctr"/>
                      <a:endParaRPr lang="zh-CN" altLang="en-US" sz="2000" kern="1200">
                        <a:solidFill>
                          <a:schemeClr val="accent1">
                            <a:lumMod val="75000"/>
                          </a:schemeClr>
                        </a:solidFill>
                        <a:latin typeface="黑体" panose="02010609060101010101" pitchFamily="49" charset="-122"/>
                        <a:ea typeface="黑体" panose="02010609060101010101" pitchFamily="49" charset="-122"/>
                        <a:cs typeface="+mn-ea"/>
                      </a:endParaRPr>
                    </a:p>
                  </a:txBody>
                  <a:tcPr marL="6350" marR="6350" marT="6350" marB="0" anchor="ctr"/>
                </a:tc>
                <a:tc>
                  <a:txBody>
                    <a:bodyPr/>
                    <a:lstStyle/>
                    <a:p>
                      <a:pPr algn="l" fontAlgn="ctr"/>
                      <a:endParaRPr lang="zh-CN" altLang="en-US" sz="2000" kern="1200">
                        <a:solidFill>
                          <a:schemeClr val="accent1">
                            <a:lumMod val="75000"/>
                          </a:schemeClr>
                        </a:solidFill>
                        <a:latin typeface="黑体" panose="02010609060101010101" pitchFamily="49" charset="-122"/>
                        <a:ea typeface="黑体" panose="02010609060101010101" pitchFamily="49" charset="-122"/>
                        <a:cs typeface="+mn-ea"/>
                      </a:endParaRPr>
                    </a:p>
                  </a:txBody>
                  <a:tcPr marL="6350" marR="6350" marT="6350" marB="0" anchor="ctr"/>
                </a:tc>
                <a:tc>
                  <a:txBody>
                    <a:bodyPr/>
                    <a:lstStyle/>
                    <a:p>
                      <a:pPr algn="l" fontAlgn="ctr"/>
                      <a:endParaRPr lang="zh-CN" altLang="en-US" sz="2000" kern="1200">
                        <a:solidFill>
                          <a:schemeClr val="accent1">
                            <a:lumMod val="75000"/>
                          </a:schemeClr>
                        </a:solidFill>
                        <a:latin typeface="黑体" panose="02010609060101010101" pitchFamily="49" charset="-122"/>
                        <a:ea typeface="黑体" panose="02010609060101010101" pitchFamily="49" charset="-122"/>
                        <a:cs typeface="+mn-ea"/>
                      </a:endParaRPr>
                    </a:p>
                  </a:txBody>
                  <a:tcPr marL="6350" marR="6350" marT="6350" marB="0" anchor="ctr"/>
                </a:tc>
                <a:tc>
                  <a:txBody>
                    <a:bodyPr/>
                    <a:lstStyle/>
                    <a:p>
                      <a:pPr algn="l" fontAlgn="ctr"/>
                      <a:endParaRPr lang="zh-CN" altLang="en-US" sz="2000" kern="1200">
                        <a:solidFill>
                          <a:schemeClr val="accent1">
                            <a:lumMod val="75000"/>
                          </a:schemeClr>
                        </a:solidFill>
                        <a:latin typeface="黑体" panose="02010609060101010101" pitchFamily="49" charset="-122"/>
                        <a:ea typeface="黑体" panose="02010609060101010101" pitchFamily="49" charset="-122"/>
                        <a:cs typeface="+mn-ea"/>
                      </a:endParaRPr>
                    </a:p>
                  </a:txBody>
                  <a:tcPr marL="6350" marR="6350" marT="6350" marB="0" anchor="ctr"/>
                </a:tc>
                <a:extLst>
                  <a:ext uri="{0D108BD9-81ED-4DB2-BD59-A6C34878D82A}">
                    <a16:rowId xmlns:a16="http://schemas.microsoft.com/office/drawing/2014/main" xmlns="" val="1858479256"/>
                  </a:ext>
                </a:extLst>
              </a:tr>
              <a:tr h="349890">
                <a:tc>
                  <a:txBody>
                    <a:bodyPr/>
                    <a:lstStyle/>
                    <a:p>
                      <a:pPr algn="ctr" fontAlgn="ctr"/>
                      <a:r>
                        <a:rPr lang="en-US" sz="2000" kern="1200" dirty="0" err="1">
                          <a:solidFill>
                            <a:schemeClr val="accent1">
                              <a:lumMod val="75000"/>
                            </a:schemeClr>
                          </a:solidFill>
                          <a:latin typeface="黑体" panose="02010609060101010101" pitchFamily="49" charset="-122"/>
                          <a:ea typeface="黑体" panose="02010609060101010101" pitchFamily="49" charset="-122"/>
                          <a:cs typeface="+mn-ea"/>
                        </a:rPr>
                        <a:t>Af</a:t>
                      </a:r>
                      <a:endParaRPr lang="en-US" sz="2000" kern="1200" dirty="0">
                        <a:solidFill>
                          <a:schemeClr val="accent1">
                            <a:lumMod val="75000"/>
                          </a:schemeClr>
                        </a:solidFill>
                        <a:latin typeface="黑体" panose="02010609060101010101" pitchFamily="49" charset="-122"/>
                        <a:ea typeface="黑体" panose="02010609060101010101" pitchFamily="49" charset="-122"/>
                        <a:cs typeface="+mn-ea"/>
                      </a:endParaRPr>
                    </a:p>
                  </a:txBody>
                  <a:tcPr marL="6350" marR="6350" marT="6350" marB="0" anchor="ctr"/>
                </a:tc>
                <a:tc>
                  <a:txBody>
                    <a:bodyPr/>
                    <a:lstStyle/>
                    <a:p>
                      <a:pPr algn="ctr" fontAlgn="ctr"/>
                      <a:r>
                        <a:rPr lang="en-US" altLang="zh-CN" sz="2000" kern="1200" dirty="0">
                          <a:solidFill>
                            <a:schemeClr val="accent1">
                              <a:lumMod val="75000"/>
                            </a:schemeClr>
                          </a:solidFill>
                          <a:latin typeface="黑体" panose="02010609060101010101" pitchFamily="49" charset="-122"/>
                          <a:ea typeface="黑体" panose="02010609060101010101" pitchFamily="49" charset="-122"/>
                          <a:cs typeface="+mn-ea"/>
                        </a:rPr>
                        <a:t>1.24</a:t>
                      </a:r>
                    </a:p>
                  </a:txBody>
                  <a:tcPr marL="6350" marR="6350" marT="6350" marB="0" anchor="ctr"/>
                </a:tc>
                <a:tc>
                  <a:txBody>
                    <a:bodyPr/>
                    <a:lstStyle/>
                    <a:p>
                      <a:pPr algn="ctr" fontAlgn="ctr"/>
                      <a:r>
                        <a:rPr lang="en-US" altLang="zh-CN" sz="2000" kern="1200">
                          <a:solidFill>
                            <a:schemeClr val="accent1">
                              <a:lumMod val="75000"/>
                            </a:schemeClr>
                          </a:solidFill>
                          <a:latin typeface="黑体" panose="02010609060101010101" pitchFamily="49" charset="-122"/>
                          <a:ea typeface="黑体" panose="02010609060101010101" pitchFamily="49" charset="-122"/>
                          <a:cs typeface="+mn-ea"/>
                        </a:rPr>
                        <a:t>1.36</a:t>
                      </a:r>
                    </a:p>
                  </a:txBody>
                  <a:tcPr marL="6350" marR="6350" marT="6350" marB="0" anchor="ctr"/>
                </a:tc>
                <a:tc>
                  <a:txBody>
                    <a:bodyPr/>
                    <a:lstStyle/>
                    <a:p>
                      <a:pPr algn="ctr" fontAlgn="ctr"/>
                      <a:r>
                        <a:rPr lang="en-US" altLang="zh-CN" sz="2000" kern="1200">
                          <a:solidFill>
                            <a:schemeClr val="accent1">
                              <a:lumMod val="75000"/>
                            </a:schemeClr>
                          </a:solidFill>
                          <a:latin typeface="黑体" panose="02010609060101010101" pitchFamily="49" charset="-122"/>
                          <a:ea typeface="黑体" panose="02010609060101010101" pitchFamily="49" charset="-122"/>
                          <a:cs typeface="+mn-ea"/>
                        </a:rPr>
                        <a:t>1.38</a:t>
                      </a:r>
                    </a:p>
                  </a:txBody>
                  <a:tcPr marL="6350" marR="6350" marT="6350" marB="0" anchor="ctr"/>
                </a:tc>
                <a:tc>
                  <a:txBody>
                    <a:bodyPr/>
                    <a:lstStyle/>
                    <a:p>
                      <a:pPr algn="ctr" fontAlgn="ctr"/>
                      <a:r>
                        <a:rPr lang="en-US" altLang="zh-CN" sz="2000" kern="1200" dirty="0">
                          <a:solidFill>
                            <a:schemeClr val="accent1">
                              <a:lumMod val="75000"/>
                            </a:schemeClr>
                          </a:solidFill>
                          <a:latin typeface="黑体" panose="02010609060101010101" pitchFamily="49" charset="-122"/>
                          <a:ea typeface="黑体" panose="02010609060101010101" pitchFamily="49" charset="-122"/>
                          <a:cs typeface="+mn-ea"/>
                        </a:rPr>
                        <a:t>1.38</a:t>
                      </a:r>
                    </a:p>
                  </a:txBody>
                  <a:tcPr marL="6350" marR="6350" marT="6350" marB="0" anchor="ctr"/>
                </a:tc>
                <a:tc>
                  <a:txBody>
                    <a:bodyPr/>
                    <a:lstStyle/>
                    <a:p>
                      <a:pPr algn="ctr" fontAlgn="ctr"/>
                      <a:r>
                        <a:rPr lang="en-US" altLang="zh-CN" sz="2000" kern="1200">
                          <a:solidFill>
                            <a:schemeClr val="accent1">
                              <a:lumMod val="75000"/>
                            </a:schemeClr>
                          </a:solidFill>
                          <a:latin typeface="黑体" panose="02010609060101010101" pitchFamily="49" charset="-122"/>
                          <a:ea typeface="黑体" panose="02010609060101010101" pitchFamily="49" charset="-122"/>
                          <a:cs typeface="+mn-ea"/>
                        </a:rPr>
                        <a:t>1.38</a:t>
                      </a:r>
                    </a:p>
                  </a:txBody>
                  <a:tcPr marL="6350" marR="6350" marT="6350" marB="0" anchor="ctr"/>
                </a:tc>
                <a:tc>
                  <a:txBody>
                    <a:bodyPr/>
                    <a:lstStyle/>
                    <a:p>
                      <a:pPr algn="ctr" fontAlgn="ctr"/>
                      <a:r>
                        <a:rPr lang="en-US" altLang="zh-CN" sz="2000" kern="1200" dirty="0">
                          <a:solidFill>
                            <a:schemeClr val="accent1">
                              <a:lumMod val="75000"/>
                            </a:schemeClr>
                          </a:solidFill>
                          <a:latin typeface="黑体" panose="02010609060101010101" pitchFamily="49" charset="-122"/>
                          <a:ea typeface="黑体" panose="02010609060101010101" pitchFamily="49" charset="-122"/>
                          <a:cs typeface="+mn-ea"/>
                        </a:rPr>
                        <a:t>1.4</a:t>
                      </a:r>
                    </a:p>
                  </a:txBody>
                  <a:tcPr marL="6350" marR="6350" marT="6350" marB="0" anchor="ctr"/>
                </a:tc>
                <a:tc>
                  <a:txBody>
                    <a:bodyPr/>
                    <a:lstStyle/>
                    <a:p>
                      <a:pPr algn="ctr" fontAlgn="ctr"/>
                      <a:r>
                        <a:rPr lang="en-US" altLang="zh-CN" sz="2000" kern="1200">
                          <a:solidFill>
                            <a:schemeClr val="accent1">
                              <a:lumMod val="75000"/>
                            </a:schemeClr>
                          </a:solidFill>
                          <a:latin typeface="黑体" panose="02010609060101010101" pitchFamily="49" charset="-122"/>
                          <a:ea typeface="黑体" panose="02010609060101010101" pitchFamily="49" charset="-122"/>
                          <a:cs typeface="+mn-ea"/>
                        </a:rPr>
                        <a:t>1.48</a:t>
                      </a:r>
                    </a:p>
                  </a:txBody>
                  <a:tcPr marL="6350" marR="6350" marT="6350" marB="0" anchor="ctr"/>
                </a:tc>
                <a:tc>
                  <a:txBody>
                    <a:bodyPr/>
                    <a:lstStyle/>
                    <a:p>
                      <a:pPr algn="ctr" fontAlgn="ctr"/>
                      <a:r>
                        <a:rPr lang="en-US" altLang="zh-CN" sz="2000" kern="1200">
                          <a:solidFill>
                            <a:schemeClr val="accent1">
                              <a:lumMod val="75000"/>
                            </a:schemeClr>
                          </a:solidFill>
                          <a:latin typeface="黑体" panose="02010609060101010101" pitchFamily="49" charset="-122"/>
                          <a:ea typeface="黑体" panose="02010609060101010101" pitchFamily="49" charset="-122"/>
                          <a:cs typeface="+mn-ea"/>
                        </a:rPr>
                        <a:t>1.54</a:t>
                      </a:r>
                    </a:p>
                  </a:txBody>
                  <a:tcPr marL="6350" marR="6350" marT="6350" marB="0" anchor="ctr"/>
                </a:tc>
                <a:tc>
                  <a:txBody>
                    <a:bodyPr/>
                    <a:lstStyle/>
                    <a:p>
                      <a:pPr algn="ctr" fontAlgn="ctr"/>
                      <a:r>
                        <a:rPr lang="en-US" altLang="zh-CN" sz="2000" kern="1200">
                          <a:solidFill>
                            <a:schemeClr val="accent1">
                              <a:lumMod val="75000"/>
                            </a:schemeClr>
                          </a:solidFill>
                          <a:latin typeface="黑体" panose="02010609060101010101" pitchFamily="49" charset="-122"/>
                          <a:ea typeface="黑体" panose="02010609060101010101" pitchFamily="49" charset="-122"/>
                          <a:cs typeface="+mn-ea"/>
                        </a:rPr>
                        <a:t>1.56</a:t>
                      </a:r>
                    </a:p>
                  </a:txBody>
                  <a:tcPr marL="6350" marR="6350" marT="6350" marB="0" anchor="ctr"/>
                </a:tc>
                <a:extLst>
                  <a:ext uri="{0D108BD9-81ED-4DB2-BD59-A6C34878D82A}">
                    <a16:rowId xmlns:a16="http://schemas.microsoft.com/office/drawing/2014/main" xmlns="" val="3235122347"/>
                  </a:ext>
                </a:extLst>
              </a:tr>
              <a:tr h="349890">
                <a:tc>
                  <a:txBody>
                    <a:bodyPr/>
                    <a:lstStyle/>
                    <a:p>
                      <a:pPr algn="ctr" fontAlgn="ctr"/>
                      <a:r>
                        <a:rPr lang="en-US" sz="2000" kern="1200" dirty="0" err="1">
                          <a:solidFill>
                            <a:schemeClr val="accent1">
                              <a:lumMod val="75000"/>
                            </a:schemeClr>
                          </a:solidFill>
                          <a:latin typeface="黑体" panose="02010609060101010101" pitchFamily="49" charset="-122"/>
                          <a:ea typeface="黑体" panose="02010609060101010101" pitchFamily="49" charset="-122"/>
                          <a:cs typeface="+mn-ea"/>
                        </a:rPr>
                        <a:t>Apf</a:t>
                      </a:r>
                      <a:endParaRPr lang="en-US" sz="2000" kern="1200" dirty="0">
                        <a:solidFill>
                          <a:schemeClr val="accent1">
                            <a:lumMod val="75000"/>
                          </a:schemeClr>
                        </a:solidFill>
                        <a:latin typeface="黑体" panose="02010609060101010101" pitchFamily="49" charset="-122"/>
                        <a:ea typeface="黑体" panose="02010609060101010101" pitchFamily="49" charset="-122"/>
                        <a:cs typeface="+mn-ea"/>
                      </a:endParaRPr>
                    </a:p>
                  </a:txBody>
                  <a:tcPr marL="6350" marR="6350" marT="6350" marB="0" anchor="ctr"/>
                </a:tc>
                <a:tc>
                  <a:txBody>
                    <a:bodyPr/>
                    <a:lstStyle/>
                    <a:p>
                      <a:pPr algn="ctr" fontAlgn="ctr"/>
                      <a:r>
                        <a:rPr lang="en-US" altLang="zh-CN" sz="2000" kern="1200" dirty="0">
                          <a:solidFill>
                            <a:schemeClr val="accent1">
                              <a:lumMod val="75000"/>
                            </a:schemeClr>
                          </a:solidFill>
                          <a:latin typeface="黑体" panose="02010609060101010101" pitchFamily="49" charset="-122"/>
                          <a:ea typeface="黑体" panose="02010609060101010101" pitchFamily="49" charset="-122"/>
                          <a:cs typeface="+mn-ea"/>
                        </a:rPr>
                        <a:t>1.14</a:t>
                      </a:r>
                    </a:p>
                  </a:txBody>
                  <a:tcPr marL="6350" marR="6350" marT="6350" marB="0" anchor="ctr"/>
                </a:tc>
                <a:tc>
                  <a:txBody>
                    <a:bodyPr/>
                    <a:lstStyle/>
                    <a:p>
                      <a:pPr algn="ctr" fontAlgn="ctr"/>
                      <a:r>
                        <a:rPr lang="en-US" altLang="zh-CN" sz="2000" kern="1200">
                          <a:solidFill>
                            <a:schemeClr val="accent1">
                              <a:lumMod val="75000"/>
                            </a:schemeClr>
                          </a:solidFill>
                          <a:latin typeface="黑体" panose="02010609060101010101" pitchFamily="49" charset="-122"/>
                          <a:ea typeface="黑体" panose="02010609060101010101" pitchFamily="49" charset="-122"/>
                          <a:cs typeface="+mn-ea"/>
                        </a:rPr>
                        <a:t>1.18</a:t>
                      </a:r>
                    </a:p>
                  </a:txBody>
                  <a:tcPr marL="6350" marR="6350" marT="6350" marB="0" anchor="ctr"/>
                </a:tc>
                <a:tc>
                  <a:txBody>
                    <a:bodyPr/>
                    <a:lstStyle/>
                    <a:p>
                      <a:pPr algn="ctr" fontAlgn="ctr"/>
                      <a:r>
                        <a:rPr lang="en-US" altLang="zh-CN" sz="2000" kern="1200">
                          <a:solidFill>
                            <a:schemeClr val="accent1">
                              <a:lumMod val="75000"/>
                            </a:schemeClr>
                          </a:solidFill>
                          <a:latin typeface="黑体" panose="02010609060101010101" pitchFamily="49" charset="-122"/>
                          <a:ea typeface="黑体" panose="02010609060101010101" pitchFamily="49" charset="-122"/>
                          <a:cs typeface="+mn-ea"/>
                        </a:rPr>
                        <a:t>1.2</a:t>
                      </a:r>
                    </a:p>
                  </a:txBody>
                  <a:tcPr marL="6350" marR="6350" marT="6350" marB="0" anchor="ctr"/>
                </a:tc>
                <a:tc>
                  <a:txBody>
                    <a:bodyPr/>
                    <a:lstStyle/>
                    <a:p>
                      <a:pPr algn="ctr" fontAlgn="ctr"/>
                      <a:r>
                        <a:rPr lang="en-US" altLang="zh-CN" sz="2000" kern="1200">
                          <a:solidFill>
                            <a:schemeClr val="accent1">
                              <a:lumMod val="75000"/>
                            </a:schemeClr>
                          </a:solidFill>
                          <a:latin typeface="黑体" panose="02010609060101010101" pitchFamily="49" charset="-122"/>
                          <a:ea typeface="黑体" panose="02010609060101010101" pitchFamily="49" charset="-122"/>
                          <a:cs typeface="+mn-ea"/>
                        </a:rPr>
                        <a:t>1.26</a:t>
                      </a:r>
                    </a:p>
                  </a:txBody>
                  <a:tcPr marL="6350" marR="6350" marT="6350" marB="0" anchor="ctr"/>
                </a:tc>
                <a:tc>
                  <a:txBody>
                    <a:bodyPr/>
                    <a:lstStyle/>
                    <a:p>
                      <a:pPr algn="ctr" fontAlgn="ctr"/>
                      <a:r>
                        <a:rPr lang="en-US" altLang="zh-CN" sz="2000" kern="1200">
                          <a:solidFill>
                            <a:schemeClr val="accent1">
                              <a:lumMod val="75000"/>
                            </a:schemeClr>
                          </a:solidFill>
                          <a:latin typeface="黑体" panose="02010609060101010101" pitchFamily="49" charset="-122"/>
                          <a:ea typeface="黑体" panose="02010609060101010101" pitchFamily="49" charset="-122"/>
                          <a:cs typeface="+mn-ea"/>
                        </a:rPr>
                        <a:t>1.28</a:t>
                      </a:r>
                    </a:p>
                  </a:txBody>
                  <a:tcPr marL="6350" marR="6350" marT="6350" marB="0" anchor="ctr"/>
                </a:tc>
                <a:tc>
                  <a:txBody>
                    <a:bodyPr/>
                    <a:lstStyle/>
                    <a:p>
                      <a:pPr algn="ctr" fontAlgn="ctr"/>
                      <a:r>
                        <a:rPr lang="en-US" altLang="zh-CN" sz="2000" kern="1200">
                          <a:solidFill>
                            <a:schemeClr val="accent1">
                              <a:lumMod val="75000"/>
                            </a:schemeClr>
                          </a:solidFill>
                          <a:latin typeface="黑体" panose="02010609060101010101" pitchFamily="49" charset="-122"/>
                          <a:ea typeface="黑体" panose="02010609060101010101" pitchFamily="49" charset="-122"/>
                          <a:cs typeface="+mn-ea"/>
                        </a:rPr>
                        <a:t>1.3</a:t>
                      </a:r>
                    </a:p>
                  </a:txBody>
                  <a:tcPr marL="6350" marR="6350" marT="6350" marB="0" anchor="ctr"/>
                </a:tc>
                <a:tc>
                  <a:txBody>
                    <a:bodyPr/>
                    <a:lstStyle/>
                    <a:p>
                      <a:pPr algn="ctr" fontAlgn="ctr"/>
                      <a:endParaRPr lang="zh-CN" altLang="en-US" sz="2000" kern="1200">
                        <a:solidFill>
                          <a:schemeClr val="accent1">
                            <a:lumMod val="75000"/>
                          </a:schemeClr>
                        </a:solidFill>
                        <a:latin typeface="黑体" panose="02010609060101010101" pitchFamily="49" charset="-122"/>
                        <a:ea typeface="黑体" panose="02010609060101010101" pitchFamily="49" charset="-122"/>
                        <a:cs typeface="+mn-ea"/>
                      </a:endParaRPr>
                    </a:p>
                  </a:txBody>
                  <a:tcPr marL="6350" marR="6350" marT="6350" marB="0" anchor="ctr"/>
                </a:tc>
                <a:tc>
                  <a:txBody>
                    <a:bodyPr/>
                    <a:lstStyle/>
                    <a:p>
                      <a:pPr algn="ctr" fontAlgn="ctr"/>
                      <a:endParaRPr lang="zh-CN" altLang="en-US" sz="2000" kern="1200" dirty="0">
                        <a:solidFill>
                          <a:schemeClr val="accent1">
                            <a:lumMod val="75000"/>
                          </a:schemeClr>
                        </a:solidFill>
                        <a:latin typeface="黑体" panose="02010609060101010101" pitchFamily="49" charset="-122"/>
                        <a:ea typeface="黑体" panose="02010609060101010101" pitchFamily="49" charset="-122"/>
                        <a:cs typeface="+mn-ea"/>
                      </a:endParaRPr>
                    </a:p>
                  </a:txBody>
                  <a:tcPr marL="6350" marR="6350" marT="6350" marB="0" anchor="ctr"/>
                </a:tc>
                <a:tc>
                  <a:txBody>
                    <a:bodyPr/>
                    <a:lstStyle/>
                    <a:p>
                      <a:pPr algn="ctr" fontAlgn="ctr"/>
                      <a:endParaRPr lang="zh-CN" altLang="en-US" sz="2000" kern="1200">
                        <a:solidFill>
                          <a:schemeClr val="accent1">
                            <a:lumMod val="75000"/>
                          </a:schemeClr>
                        </a:solidFill>
                        <a:latin typeface="黑体" panose="02010609060101010101" pitchFamily="49" charset="-122"/>
                        <a:ea typeface="黑体" panose="02010609060101010101" pitchFamily="49" charset="-122"/>
                        <a:cs typeface="+mn-ea"/>
                      </a:endParaRPr>
                    </a:p>
                  </a:txBody>
                  <a:tcPr marL="6350" marR="6350" marT="6350" marB="0" anchor="ctr"/>
                </a:tc>
                <a:extLst>
                  <a:ext uri="{0D108BD9-81ED-4DB2-BD59-A6C34878D82A}">
                    <a16:rowId xmlns:a16="http://schemas.microsoft.com/office/drawing/2014/main" xmlns="" val="3448463538"/>
                  </a:ext>
                </a:extLst>
              </a:tr>
              <a:tr h="349890">
                <a:tc>
                  <a:txBody>
                    <a:bodyPr/>
                    <a:lstStyle/>
                    <a:p>
                      <a:pPr algn="ctr" fontAlgn="ctr"/>
                      <a:r>
                        <a:rPr lang="zh-CN" altLang="en-US" sz="2000" kern="1200" dirty="0">
                          <a:solidFill>
                            <a:schemeClr val="accent1">
                              <a:lumMod val="75000"/>
                            </a:schemeClr>
                          </a:solidFill>
                          <a:latin typeface="黑体" panose="02010609060101010101" pitchFamily="49" charset="-122"/>
                          <a:ea typeface="黑体" panose="02010609060101010101" pitchFamily="49" charset="-122"/>
                          <a:cs typeface="+mn-ea"/>
                        </a:rPr>
                        <a:t>触角长</a:t>
                      </a:r>
                    </a:p>
                  </a:txBody>
                  <a:tcPr marL="6350" marR="6350" marT="6350" marB="0" anchor="ctr"/>
                </a:tc>
                <a:tc>
                  <a:txBody>
                    <a:bodyPr/>
                    <a:lstStyle/>
                    <a:p>
                      <a:pPr algn="ctr" fontAlgn="ctr"/>
                      <a:endParaRPr lang="zh-CN" altLang="en-US" sz="2000" kern="1200" dirty="0">
                        <a:solidFill>
                          <a:schemeClr val="accent1">
                            <a:lumMod val="75000"/>
                          </a:schemeClr>
                        </a:solidFill>
                        <a:latin typeface="黑体" panose="02010609060101010101" pitchFamily="49" charset="-122"/>
                        <a:ea typeface="黑体" panose="02010609060101010101" pitchFamily="49" charset="-122"/>
                        <a:cs typeface="+mn-ea"/>
                      </a:endParaRPr>
                    </a:p>
                  </a:txBody>
                  <a:tcPr marL="6350" marR="6350" marT="6350" marB="0" anchor="ctr"/>
                </a:tc>
                <a:tc>
                  <a:txBody>
                    <a:bodyPr/>
                    <a:lstStyle/>
                    <a:p>
                      <a:pPr algn="ctr" fontAlgn="ctr"/>
                      <a:endParaRPr lang="zh-CN" altLang="en-US" sz="2000" kern="1200" dirty="0">
                        <a:solidFill>
                          <a:schemeClr val="accent1">
                            <a:lumMod val="75000"/>
                          </a:schemeClr>
                        </a:solidFill>
                        <a:latin typeface="黑体" panose="02010609060101010101" pitchFamily="49" charset="-122"/>
                        <a:ea typeface="黑体" panose="02010609060101010101" pitchFamily="49" charset="-122"/>
                        <a:cs typeface="+mn-ea"/>
                      </a:endParaRPr>
                    </a:p>
                  </a:txBody>
                  <a:tcPr marL="6350" marR="6350" marT="6350" marB="0" anchor="ctr"/>
                </a:tc>
                <a:tc>
                  <a:txBody>
                    <a:bodyPr/>
                    <a:lstStyle/>
                    <a:p>
                      <a:pPr algn="ctr" fontAlgn="ctr"/>
                      <a:endParaRPr lang="zh-CN" altLang="en-US" sz="2000" kern="1200" dirty="0">
                        <a:solidFill>
                          <a:schemeClr val="accent1">
                            <a:lumMod val="75000"/>
                          </a:schemeClr>
                        </a:solidFill>
                        <a:latin typeface="黑体" panose="02010609060101010101" pitchFamily="49" charset="-122"/>
                        <a:ea typeface="黑体" panose="02010609060101010101" pitchFamily="49" charset="-122"/>
                        <a:cs typeface="+mn-ea"/>
                      </a:endParaRPr>
                    </a:p>
                  </a:txBody>
                  <a:tcPr marL="6350" marR="6350" marT="6350" marB="0" anchor="ctr"/>
                </a:tc>
                <a:tc>
                  <a:txBody>
                    <a:bodyPr/>
                    <a:lstStyle/>
                    <a:p>
                      <a:pPr algn="ctr" fontAlgn="ctr"/>
                      <a:endParaRPr lang="zh-CN" altLang="en-US" sz="2000" kern="1200">
                        <a:solidFill>
                          <a:schemeClr val="accent1">
                            <a:lumMod val="75000"/>
                          </a:schemeClr>
                        </a:solidFill>
                        <a:latin typeface="黑体" panose="02010609060101010101" pitchFamily="49" charset="-122"/>
                        <a:ea typeface="黑体" panose="02010609060101010101" pitchFamily="49" charset="-122"/>
                        <a:cs typeface="+mn-ea"/>
                      </a:endParaRPr>
                    </a:p>
                  </a:txBody>
                  <a:tcPr marL="6350" marR="6350" marT="6350" marB="0" anchor="ctr"/>
                </a:tc>
                <a:tc>
                  <a:txBody>
                    <a:bodyPr/>
                    <a:lstStyle/>
                    <a:p>
                      <a:pPr algn="ctr" fontAlgn="ctr"/>
                      <a:endParaRPr lang="zh-CN" altLang="en-US" sz="2000" kern="1200">
                        <a:solidFill>
                          <a:schemeClr val="accent1">
                            <a:lumMod val="75000"/>
                          </a:schemeClr>
                        </a:solidFill>
                        <a:latin typeface="黑体" panose="02010609060101010101" pitchFamily="49" charset="-122"/>
                        <a:ea typeface="黑体" panose="02010609060101010101" pitchFamily="49" charset="-122"/>
                        <a:cs typeface="+mn-ea"/>
                      </a:endParaRPr>
                    </a:p>
                  </a:txBody>
                  <a:tcPr marL="6350" marR="6350" marT="6350" marB="0" anchor="ctr"/>
                </a:tc>
                <a:tc>
                  <a:txBody>
                    <a:bodyPr/>
                    <a:lstStyle/>
                    <a:p>
                      <a:pPr algn="ctr" fontAlgn="ctr"/>
                      <a:endParaRPr lang="zh-CN" altLang="en-US" sz="2000" kern="1200">
                        <a:solidFill>
                          <a:schemeClr val="accent1">
                            <a:lumMod val="75000"/>
                          </a:schemeClr>
                        </a:solidFill>
                        <a:latin typeface="黑体" panose="02010609060101010101" pitchFamily="49" charset="-122"/>
                        <a:ea typeface="黑体" panose="02010609060101010101" pitchFamily="49" charset="-122"/>
                        <a:cs typeface="+mn-ea"/>
                      </a:endParaRPr>
                    </a:p>
                  </a:txBody>
                  <a:tcPr marL="6350" marR="6350" marT="6350" marB="0" anchor="ctr"/>
                </a:tc>
                <a:tc>
                  <a:txBody>
                    <a:bodyPr/>
                    <a:lstStyle/>
                    <a:p>
                      <a:pPr algn="ctr" fontAlgn="ctr"/>
                      <a:endParaRPr lang="zh-CN" altLang="en-US" sz="2000" kern="1200">
                        <a:solidFill>
                          <a:schemeClr val="accent1">
                            <a:lumMod val="75000"/>
                          </a:schemeClr>
                        </a:solidFill>
                        <a:latin typeface="黑体" panose="02010609060101010101" pitchFamily="49" charset="-122"/>
                        <a:ea typeface="黑体" panose="02010609060101010101" pitchFamily="49" charset="-122"/>
                        <a:cs typeface="+mn-ea"/>
                      </a:endParaRPr>
                    </a:p>
                  </a:txBody>
                  <a:tcPr marL="6350" marR="6350" marT="6350" marB="0" anchor="ctr"/>
                </a:tc>
                <a:tc>
                  <a:txBody>
                    <a:bodyPr/>
                    <a:lstStyle/>
                    <a:p>
                      <a:pPr algn="ctr" fontAlgn="ctr"/>
                      <a:endParaRPr lang="zh-CN" altLang="en-US" sz="2000" kern="1200">
                        <a:solidFill>
                          <a:schemeClr val="accent1">
                            <a:lumMod val="75000"/>
                          </a:schemeClr>
                        </a:solidFill>
                        <a:latin typeface="黑体" panose="02010609060101010101" pitchFamily="49" charset="-122"/>
                        <a:ea typeface="黑体" panose="02010609060101010101" pitchFamily="49" charset="-122"/>
                        <a:cs typeface="+mn-ea"/>
                      </a:endParaRPr>
                    </a:p>
                  </a:txBody>
                  <a:tcPr marL="6350" marR="6350" marT="6350" marB="0" anchor="ctr"/>
                </a:tc>
                <a:tc>
                  <a:txBody>
                    <a:bodyPr/>
                    <a:lstStyle/>
                    <a:p>
                      <a:pPr algn="ctr" fontAlgn="ctr"/>
                      <a:endParaRPr lang="zh-CN" altLang="en-US" sz="2000" kern="1200" dirty="0">
                        <a:solidFill>
                          <a:schemeClr val="accent1">
                            <a:lumMod val="75000"/>
                          </a:schemeClr>
                        </a:solidFill>
                        <a:latin typeface="黑体" panose="02010609060101010101" pitchFamily="49" charset="-122"/>
                        <a:ea typeface="黑体" panose="02010609060101010101" pitchFamily="49" charset="-122"/>
                        <a:cs typeface="+mn-ea"/>
                      </a:endParaRPr>
                    </a:p>
                  </a:txBody>
                  <a:tcPr marL="6350" marR="6350" marT="6350" marB="0" anchor="ctr"/>
                </a:tc>
                <a:extLst>
                  <a:ext uri="{0D108BD9-81ED-4DB2-BD59-A6C34878D82A}">
                    <a16:rowId xmlns:a16="http://schemas.microsoft.com/office/drawing/2014/main" xmlns="" val="1913602254"/>
                  </a:ext>
                </a:extLst>
              </a:tr>
              <a:tr h="385018">
                <a:tc>
                  <a:txBody>
                    <a:bodyPr/>
                    <a:lstStyle/>
                    <a:p>
                      <a:pPr algn="ctr" fontAlgn="ctr"/>
                      <a:r>
                        <a:rPr lang="en-US" sz="2000" kern="1200">
                          <a:solidFill>
                            <a:schemeClr val="accent1">
                              <a:lumMod val="75000"/>
                            </a:schemeClr>
                          </a:solidFill>
                          <a:latin typeface="黑体" panose="02010609060101010101" pitchFamily="49" charset="-122"/>
                          <a:ea typeface="黑体" panose="02010609060101010101" pitchFamily="49" charset="-122"/>
                          <a:cs typeface="+mn-ea"/>
                        </a:rPr>
                        <a:t>Af</a:t>
                      </a:r>
                    </a:p>
                  </a:txBody>
                  <a:tcPr marL="6350" marR="6350" marT="6350" marB="0" anchor="ctr"/>
                </a:tc>
                <a:tc>
                  <a:txBody>
                    <a:bodyPr/>
                    <a:lstStyle/>
                    <a:p>
                      <a:pPr algn="ctr" fontAlgn="ctr"/>
                      <a:r>
                        <a:rPr lang="en-US" altLang="zh-CN" sz="2000" kern="1200">
                          <a:solidFill>
                            <a:schemeClr val="accent1">
                              <a:lumMod val="75000"/>
                            </a:schemeClr>
                          </a:solidFill>
                          <a:latin typeface="黑体" panose="02010609060101010101" pitchFamily="49" charset="-122"/>
                          <a:ea typeface="黑体" panose="02010609060101010101" pitchFamily="49" charset="-122"/>
                          <a:cs typeface="+mn-ea"/>
                        </a:rPr>
                        <a:t>1.27</a:t>
                      </a:r>
                    </a:p>
                  </a:txBody>
                  <a:tcPr marL="6350" marR="6350" marT="6350" marB="0" anchor="ctr"/>
                </a:tc>
                <a:tc>
                  <a:txBody>
                    <a:bodyPr/>
                    <a:lstStyle/>
                    <a:p>
                      <a:pPr algn="ctr" fontAlgn="ctr"/>
                      <a:r>
                        <a:rPr lang="en-US" altLang="zh-CN" sz="2000" kern="1200" dirty="0">
                          <a:solidFill>
                            <a:schemeClr val="accent1">
                              <a:lumMod val="75000"/>
                            </a:schemeClr>
                          </a:solidFill>
                          <a:latin typeface="黑体" panose="02010609060101010101" pitchFamily="49" charset="-122"/>
                          <a:ea typeface="黑体" panose="02010609060101010101" pitchFamily="49" charset="-122"/>
                          <a:cs typeface="+mn-ea"/>
                        </a:rPr>
                        <a:t>1.74</a:t>
                      </a:r>
                    </a:p>
                  </a:txBody>
                  <a:tcPr marL="6350" marR="6350" marT="6350" marB="0" anchor="ctr"/>
                </a:tc>
                <a:tc>
                  <a:txBody>
                    <a:bodyPr/>
                    <a:lstStyle/>
                    <a:p>
                      <a:pPr algn="ctr" fontAlgn="ctr"/>
                      <a:r>
                        <a:rPr lang="en-US" altLang="zh-CN" sz="2000" kern="1200" dirty="0">
                          <a:solidFill>
                            <a:schemeClr val="accent1">
                              <a:lumMod val="75000"/>
                            </a:schemeClr>
                          </a:solidFill>
                          <a:latin typeface="黑体" panose="02010609060101010101" pitchFamily="49" charset="-122"/>
                          <a:ea typeface="黑体" panose="02010609060101010101" pitchFamily="49" charset="-122"/>
                          <a:cs typeface="+mn-ea"/>
                        </a:rPr>
                        <a:t>1.64</a:t>
                      </a:r>
                    </a:p>
                  </a:txBody>
                  <a:tcPr marL="6350" marR="6350" marT="6350" marB="0" anchor="ctr"/>
                </a:tc>
                <a:tc>
                  <a:txBody>
                    <a:bodyPr/>
                    <a:lstStyle/>
                    <a:p>
                      <a:pPr algn="ctr" fontAlgn="ctr"/>
                      <a:r>
                        <a:rPr lang="en-US" altLang="zh-CN" sz="2000" kern="1200" dirty="0">
                          <a:solidFill>
                            <a:schemeClr val="accent1">
                              <a:lumMod val="75000"/>
                            </a:schemeClr>
                          </a:solidFill>
                          <a:latin typeface="黑体" panose="02010609060101010101" pitchFamily="49" charset="-122"/>
                          <a:ea typeface="黑体" panose="02010609060101010101" pitchFamily="49" charset="-122"/>
                          <a:cs typeface="+mn-ea"/>
                        </a:rPr>
                        <a:t>1.82</a:t>
                      </a:r>
                    </a:p>
                  </a:txBody>
                  <a:tcPr marL="6350" marR="6350" marT="6350" marB="0" anchor="ctr"/>
                </a:tc>
                <a:tc>
                  <a:txBody>
                    <a:bodyPr/>
                    <a:lstStyle/>
                    <a:p>
                      <a:pPr algn="ctr" fontAlgn="ctr"/>
                      <a:r>
                        <a:rPr lang="en-US" altLang="zh-CN" sz="2000" kern="1200" dirty="0">
                          <a:solidFill>
                            <a:schemeClr val="accent1">
                              <a:lumMod val="75000"/>
                            </a:schemeClr>
                          </a:solidFill>
                          <a:latin typeface="黑体" panose="02010609060101010101" pitchFamily="49" charset="-122"/>
                          <a:ea typeface="黑体" panose="02010609060101010101" pitchFamily="49" charset="-122"/>
                          <a:cs typeface="+mn-ea"/>
                        </a:rPr>
                        <a:t>1.9</a:t>
                      </a:r>
                    </a:p>
                  </a:txBody>
                  <a:tcPr marL="6350" marR="6350" marT="6350" marB="0" anchor="ctr"/>
                </a:tc>
                <a:tc>
                  <a:txBody>
                    <a:bodyPr/>
                    <a:lstStyle/>
                    <a:p>
                      <a:pPr algn="ctr" fontAlgn="ctr"/>
                      <a:r>
                        <a:rPr lang="en-US" altLang="zh-CN" sz="2000" kern="1200" dirty="0">
                          <a:solidFill>
                            <a:schemeClr val="accent1">
                              <a:lumMod val="75000"/>
                            </a:schemeClr>
                          </a:solidFill>
                          <a:latin typeface="黑体" panose="02010609060101010101" pitchFamily="49" charset="-122"/>
                          <a:ea typeface="黑体" panose="02010609060101010101" pitchFamily="49" charset="-122"/>
                          <a:cs typeface="+mn-ea"/>
                        </a:rPr>
                        <a:t>1.7</a:t>
                      </a:r>
                    </a:p>
                  </a:txBody>
                  <a:tcPr marL="6350" marR="6350" marT="6350" marB="0" anchor="ctr"/>
                </a:tc>
                <a:tc>
                  <a:txBody>
                    <a:bodyPr/>
                    <a:lstStyle/>
                    <a:p>
                      <a:pPr algn="ctr" fontAlgn="ctr"/>
                      <a:r>
                        <a:rPr lang="en-US" altLang="zh-CN" sz="2000" kern="1200">
                          <a:solidFill>
                            <a:schemeClr val="accent1">
                              <a:lumMod val="75000"/>
                            </a:schemeClr>
                          </a:solidFill>
                          <a:latin typeface="黑体" panose="02010609060101010101" pitchFamily="49" charset="-122"/>
                          <a:ea typeface="黑体" panose="02010609060101010101" pitchFamily="49" charset="-122"/>
                          <a:cs typeface="+mn-ea"/>
                        </a:rPr>
                        <a:t>1.82</a:t>
                      </a:r>
                    </a:p>
                  </a:txBody>
                  <a:tcPr marL="6350" marR="6350" marT="6350" marB="0" anchor="ctr"/>
                </a:tc>
                <a:tc>
                  <a:txBody>
                    <a:bodyPr/>
                    <a:lstStyle/>
                    <a:p>
                      <a:pPr algn="ctr" fontAlgn="ctr"/>
                      <a:r>
                        <a:rPr lang="en-US" altLang="zh-CN" sz="2000" kern="1200" dirty="0">
                          <a:solidFill>
                            <a:schemeClr val="accent1">
                              <a:lumMod val="75000"/>
                            </a:schemeClr>
                          </a:solidFill>
                          <a:latin typeface="黑体" panose="02010609060101010101" pitchFamily="49" charset="-122"/>
                          <a:ea typeface="黑体" panose="02010609060101010101" pitchFamily="49" charset="-122"/>
                          <a:cs typeface="+mn-ea"/>
                        </a:rPr>
                        <a:t>1.9</a:t>
                      </a:r>
                    </a:p>
                  </a:txBody>
                  <a:tcPr marL="6350" marR="6350" marT="6350" marB="0" anchor="ctr"/>
                </a:tc>
                <a:tc>
                  <a:txBody>
                    <a:bodyPr/>
                    <a:lstStyle/>
                    <a:p>
                      <a:pPr algn="ctr" fontAlgn="ctr"/>
                      <a:r>
                        <a:rPr lang="en-US" altLang="zh-CN" sz="2000" kern="1200" dirty="0">
                          <a:solidFill>
                            <a:schemeClr val="accent1">
                              <a:lumMod val="75000"/>
                            </a:schemeClr>
                          </a:solidFill>
                          <a:latin typeface="黑体" panose="02010609060101010101" pitchFamily="49" charset="-122"/>
                          <a:ea typeface="黑体" panose="02010609060101010101" pitchFamily="49" charset="-122"/>
                          <a:cs typeface="+mn-ea"/>
                        </a:rPr>
                        <a:t>1.7</a:t>
                      </a:r>
                    </a:p>
                  </a:txBody>
                  <a:tcPr marL="6350" marR="6350" marT="6350" marB="0" anchor="ctr"/>
                </a:tc>
                <a:extLst>
                  <a:ext uri="{0D108BD9-81ED-4DB2-BD59-A6C34878D82A}">
                    <a16:rowId xmlns:a16="http://schemas.microsoft.com/office/drawing/2014/main" xmlns="" val="1506252510"/>
                  </a:ext>
                </a:extLst>
              </a:tr>
              <a:tr h="349890">
                <a:tc>
                  <a:txBody>
                    <a:bodyPr/>
                    <a:lstStyle/>
                    <a:p>
                      <a:pPr algn="ctr" fontAlgn="ctr"/>
                      <a:r>
                        <a:rPr lang="en-US" sz="2000" kern="1200" dirty="0" err="1">
                          <a:solidFill>
                            <a:schemeClr val="accent1">
                              <a:lumMod val="75000"/>
                            </a:schemeClr>
                          </a:solidFill>
                          <a:latin typeface="黑体" panose="02010609060101010101" pitchFamily="49" charset="-122"/>
                          <a:ea typeface="黑体" panose="02010609060101010101" pitchFamily="49" charset="-122"/>
                          <a:cs typeface="+mn-ea"/>
                        </a:rPr>
                        <a:t>Apf</a:t>
                      </a:r>
                      <a:endParaRPr lang="en-US" sz="2000" kern="1200" dirty="0">
                        <a:solidFill>
                          <a:schemeClr val="accent1">
                            <a:lumMod val="75000"/>
                          </a:schemeClr>
                        </a:solidFill>
                        <a:latin typeface="黑体" panose="02010609060101010101" pitchFamily="49" charset="-122"/>
                        <a:ea typeface="黑体" panose="02010609060101010101" pitchFamily="49" charset="-122"/>
                        <a:cs typeface="+mn-ea"/>
                      </a:endParaRPr>
                    </a:p>
                  </a:txBody>
                  <a:tcPr marL="6350" marR="6350" marT="6350" marB="0" anchor="ctr"/>
                </a:tc>
                <a:tc>
                  <a:txBody>
                    <a:bodyPr/>
                    <a:lstStyle/>
                    <a:p>
                      <a:pPr algn="ctr" fontAlgn="ctr"/>
                      <a:r>
                        <a:rPr lang="en-US" altLang="zh-CN" sz="2000" kern="1200">
                          <a:solidFill>
                            <a:schemeClr val="accent1">
                              <a:lumMod val="75000"/>
                            </a:schemeClr>
                          </a:solidFill>
                          <a:latin typeface="黑体" panose="02010609060101010101" pitchFamily="49" charset="-122"/>
                          <a:ea typeface="黑体" panose="02010609060101010101" pitchFamily="49" charset="-122"/>
                          <a:cs typeface="+mn-ea"/>
                        </a:rPr>
                        <a:t>1.82</a:t>
                      </a:r>
                    </a:p>
                  </a:txBody>
                  <a:tcPr marL="6350" marR="6350" marT="6350" marB="0" anchor="ctr"/>
                </a:tc>
                <a:tc>
                  <a:txBody>
                    <a:bodyPr/>
                    <a:lstStyle/>
                    <a:p>
                      <a:pPr algn="ctr" fontAlgn="ctr"/>
                      <a:r>
                        <a:rPr lang="en-US" altLang="zh-CN" sz="2000" kern="1200">
                          <a:solidFill>
                            <a:schemeClr val="accent1">
                              <a:lumMod val="75000"/>
                            </a:schemeClr>
                          </a:solidFill>
                          <a:latin typeface="黑体" panose="02010609060101010101" pitchFamily="49" charset="-122"/>
                          <a:ea typeface="黑体" panose="02010609060101010101" pitchFamily="49" charset="-122"/>
                          <a:cs typeface="+mn-ea"/>
                        </a:rPr>
                        <a:t>1.9</a:t>
                      </a:r>
                    </a:p>
                  </a:txBody>
                  <a:tcPr marL="6350" marR="6350" marT="6350" marB="0" anchor="ctr"/>
                </a:tc>
                <a:tc>
                  <a:txBody>
                    <a:bodyPr/>
                    <a:lstStyle/>
                    <a:p>
                      <a:pPr algn="ctr" fontAlgn="ctr"/>
                      <a:r>
                        <a:rPr lang="en-US" altLang="zh-CN" sz="2000" kern="1200" dirty="0">
                          <a:solidFill>
                            <a:schemeClr val="accent1">
                              <a:lumMod val="75000"/>
                            </a:schemeClr>
                          </a:solidFill>
                          <a:latin typeface="黑体" panose="02010609060101010101" pitchFamily="49" charset="-122"/>
                          <a:ea typeface="黑体" panose="02010609060101010101" pitchFamily="49" charset="-122"/>
                          <a:cs typeface="+mn-ea"/>
                        </a:rPr>
                        <a:t>1.7</a:t>
                      </a:r>
                    </a:p>
                  </a:txBody>
                  <a:tcPr marL="6350" marR="6350" marT="6350" marB="0" anchor="ctr"/>
                </a:tc>
                <a:tc>
                  <a:txBody>
                    <a:bodyPr/>
                    <a:lstStyle/>
                    <a:p>
                      <a:pPr algn="ctr" fontAlgn="ctr"/>
                      <a:r>
                        <a:rPr lang="en-US" altLang="zh-CN" sz="2000" kern="1200" dirty="0">
                          <a:solidFill>
                            <a:schemeClr val="accent1">
                              <a:lumMod val="75000"/>
                            </a:schemeClr>
                          </a:solidFill>
                          <a:latin typeface="黑体" panose="02010609060101010101" pitchFamily="49" charset="-122"/>
                          <a:ea typeface="黑体" panose="02010609060101010101" pitchFamily="49" charset="-122"/>
                          <a:cs typeface="+mn-ea"/>
                        </a:rPr>
                        <a:t>1.82</a:t>
                      </a:r>
                    </a:p>
                  </a:txBody>
                  <a:tcPr marL="6350" marR="6350" marT="6350" marB="0" anchor="ctr"/>
                </a:tc>
                <a:tc>
                  <a:txBody>
                    <a:bodyPr/>
                    <a:lstStyle/>
                    <a:p>
                      <a:pPr algn="ctr" fontAlgn="ctr"/>
                      <a:r>
                        <a:rPr lang="en-US" altLang="zh-CN" sz="2000" kern="1200" dirty="0">
                          <a:solidFill>
                            <a:schemeClr val="accent1">
                              <a:lumMod val="75000"/>
                            </a:schemeClr>
                          </a:solidFill>
                          <a:latin typeface="黑体" panose="02010609060101010101" pitchFamily="49" charset="-122"/>
                          <a:ea typeface="黑体" panose="02010609060101010101" pitchFamily="49" charset="-122"/>
                          <a:cs typeface="+mn-ea"/>
                        </a:rPr>
                        <a:t>1.82</a:t>
                      </a:r>
                    </a:p>
                  </a:txBody>
                  <a:tcPr marL="6350" marR="6350" marT="6350" marB="0" anchor="ctr"/>
                </a:tc>
                <a:tc>
                  <a:txBody>
                    <a:bodyPr/>
                    <a:lstStyle/>
                    <a:p>
                      <a:pPr algn="ctr" fontAlgn="ctr"/>
                      <a:r>
                        <a:rPr lang="en-US" altLang="zh-CN" sz="2000" kern="1200" dirty="0">
                          <a:solidFill>
                            <a:schemeClr val="accent1">
                              <a:lumMod val="75000"/>
                            </a:schemeClr>
                          </a:solidFill>
                          <a:latin typeface="黑体" panose="02010609060101010101" pitchFamily="49" charset="-122"/>
                          <a:ea typeface="黑体" panose="02010609060101010101" pitchFamily="49" charset="-122"/>
                          <a:cs typeface="+mn-ea"/>
                        </a:rPr>
                        <a:t>2.08</a:t>
                      </a:r>
                    </a:p>
                  </a:txBody>
                  <a:tcPr marL="6350" marR="6350" marT="6350" marB="0" anchor="ctr"/>
                </a:tc>
                <a:tc>
                  <a:txBody>
                    <a:bodyPr/>
                    <a:lstStyle/>
                    <a:p>
                      <a:pPr algn="ctr" fontAlgn="ctr"/>
                      <a:endParaRPr lang="zh-CN" altLang="en-US" sz="2000" kern="1200" dirty="0">
                        <a:solidFill>
                          <a:schemeClr val="accent1">
                            <a:lumMod val="75000"/>
                          </a:schemeClr>
                        </a:solidFill>
                        <a:latin typeface="黑体" panose="02010609060101010101" pitchFamily="49" charset="-122"/>
                        <a:ea typeface="黑体" panose="02010609060101010101" pitchFamily="49" charset="-122"/>
                        <a:cs typeface="+mn-ea"/>
                      </a:endParaRPr>
                    </a:p>
                  </a:txBody>
                  <a:tcPr marL="6350" marR="6350" marT="6350" marB="0" anchor="ctr"/>
                </a:tc>
                <a:tc>
                  <a:txBody>
                    <a:bodyPr/>
                    <a:lstStyle/>
                    <a:p>
                      <a:pPr algn="ctr" fontAlgn="ctr"/>
                      <a:endParaRPr lang="zh-CN" altLang="en-US" sz="2000" kern="1200" dirty="0">
                        <a:solidFill>
                          <a:schemeClr val="accent1">
                            <a:lumMod val="75000"/>
                          </a:schemeClr>
                        </a:solidFill>
                        <a:latin typeface="黑体" panose="02010609060101010101" pitchFamily="49" charset="-122"/>
                        <a:ea typeface="黑体" panose="02010609060101010101" pitchFamily="49" charset="-122"/>
                        <a:cs typeface="+mn-ea"/>
                      </a:endParaRPr>
                    </a:p>
                  </a:txBody>
                  <a:tcPr marL="6350" marR="6350" marT="6350" marB="0" anchor="ctr"/>
                </a:tc>
                <a:tc>
                  <a:txBody>
                    <a:bodyPr/>
                    <a:lstStyle/>
                    <a:p>
                      <a:pPr algn="ctr" fontAlgn="ctr"/>
                      <a:endParaRPr lang="zh-CN" altLang="en-US" sz="2000" kern="1200" dirty="0">
                        <a:solidFill>
                          <a:schemeClr val="accent1">
                            <a:lumMod val="75000"/>
                          </a:schemeClr>
                        </a:solidFill>
                        <a:latin typeface="黑体" panose="02010609060101010101" pitchFamily="49" charset="-122"/>
                        <a:ea typeface="黑体" panose="02010609060101010101" pitchFamily="49" charset="-122"/>
                        <a:cs typeface="+mn-ea"/>
                      </a:endParaRPr>
                    </a:p>
                  </a:txBody>
                  <a:tcPr marL="6350" marR="6350" marT="6350" marB="0" anchor="ctr"/>
                </a:tc>
                <a:extLst>
                  <a:ext uri="{0D108BD9-81ED-4DB2-BD59-A6C34878D82A}">
                    <a16:rowId xmlns:a16="http://schemas.microsoft.com/office/drawing/2014/main" xmlns="" val="3963393133"/>
                  </a:ext>
                </a:extLst>
              </a:tr>
            </a:tbl>
          </a:graphicData>
        </a:graphic>
      </p:graphicFrame>
    </p:spTree>
    <p:extLst>
      <p:ext uri="{BB962C8B-B14F-4D97-AF65-F5344CB8AC3E}">
        <p14:creationId xmlns:p14="http://schemas.microsoft.com/office/powerpoint/2010/main" val="557436941"/>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xmlns="" id="{B74A6A5B-7265-6746-8EDC-9B3CDE187409}"/>
              </a:ext>
            </a:extLst>
          </p:cNvPr>
          <p:cNvGrpSpPr/>
          <p:nvPr/>
        </p:nvGrpSpPr>
        <p:grpSpPr>
          <a:xfrm>
            <a:off x="596727" y="472248"/>
            <a:ext cx="5409245" cy="523220"/>
            <a:chOff x="-4764" y="99435"/>
            <a:chExt cx="5409245" cy="523220"/>
          </a:xfrm>
        </p:grpSpPr>
        <p:sp>
          <p:nvSpPr>
            <p:cNvPr id="33" name="文本框 32">
              <a:extLst>
                <a:ext uri="{FF2B5EF4-FFF2-40B4-BE49-F238E27FC236}">
                  <a16:creationId xmlns:a16="http://schemas.microsoft.com/office/drawing/2014/main" xmlns="" id="{DEE02059-6358-F94E-A16E-168FF82FB428}"/>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神经网络算法</a:t>
              </a:r>
            </a:p>
          </p:txBody>
        </p:sp>
        <p:grpSp>
          <p:nvGrpSpPr>
            <p:cNvPr id="34" name="组合 33">
              <a:extLst>
                <a:ext uri="{FF2B5EF4-FFF2-40B4-BE49-F238E27FC236}">
                  <a16:creationId xmlns:a16="http://schemas.microsoft.com/office/drawing/2014/main" xmlns="" id="{3323A2BB-49C0-4747-9088-C4FFAA4FC1BE}"/>
                </a:ext>
              </a:extLst>
            </p:cNvPr>
            <p:cNvGrpSpPr/>
            <p:nvPr/>
          </p:nvGrpSpPr>
          <p:grpSpPr>
            <a:xfrm>
              <a:off x="-4764" y="142875"/>
              <a:ext cx="565783" cy="436341"/>
              <a:chOff x="-4764" y="142875"/>
              <a:chExt cx="565783" cy="436341"/>
            </a:xfrm>
          </p:grpSpPr>
          <p:sp>
            <p:nvSpPr>
              <p:cNvPr id="35" name="矩形 34">
                <a:extLst>
                  <a:ext uri="{FF2B5EF4-FFF2-40B4-BE49-F238E27FC236}">
                    <a16:creationId xmlns:a16="http://schemas.microsoft.com/office/drawing/2014/main" xmlns=""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xmlns=""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13" name="Rectangle 26">
            <a:extLst>
              <a:ext uri="{FF2B5EF4-FFF2-40B4-BE49-F238E27FC236}">
                <a16:creationId xmlns:a16="http://schemas.microsoft.com/office/drawing/2014/main" xmlns="" id="{686EAADD-BBB5-4A75-B059-48233FDE1EDA}"/>
              </a:ext>
            </a:extLst>
          </p:cNvPr>
          <p:cNvSpPr/>
          <p:nvPr/>
        </p:nvSpPr>
        <p:spPr>
          <a:xfrm>
            <a:off x="2161125" y="1352011"/>
            <a:ext cx="8084674" cy="417654"/>
          </a:xfrm>
          <a:prstGeom prst="rect">
            <a:avLst/>
          </a:prstGeom>
        </p:spPr>
        <p:txBody>
          <a:bodyPr wrap="square" lIns="96430" tIns="48216" rIns="96430" bIns="48216">
            <a:spAutoFit/>
          </a:bodyPr>
          <a:lstStyle/>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0" name="Pentagon 33">
            <a:extLst>
              <a:ext uri="{FF2B5EF4-FFF2-40B4-BE49-F238E27FC236}">
                <a16:creationId xmlns:a16="http://schemas.microsoft.com/office/drawing/2014/main" xmlns="" id="{9EF8DAF3-942D-4378-A07C-73055D9FE522}"/>
              </a:ext>
            </a:extLst>
          </p:cNvPr>
          <p:cNvSpPr/>
          <p:nvPr/>
        </p:nvSpPr>
        <p:spPr>
          <a:xfrm>
            <a:off x="1532831" y="148975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1" name="Rectangle 26">
            <a:extLst>
              <a:ext uri="{FF2B5EF4-FFF2-40B4-BE49-F238E27FC236}">
                <a16:creationId xmlns:a16="http://schemas.microsoft.com/office/drawing/2014/main" xmlns="" id="{7333FBA8-87E1-4110-A516-EA9615A2CAB9}"/>
              </a:ext>
            </a:extLst>
          </p:cNvPr>
          <p:cNvSpPr/>
          <p:nvPr/>
        </p:nvSpPr>
        <p:spPr>
          <a:xfrm>
            <a:off x="2252911" y="1424563"/>
            <a:ext cx="9361040" cy="1205369"/>
          </a:xfrm>
          <a:prstGeom prst="rect">
            <a:avLst/>
          </a:prstGeom>
        </p:spPr>
        <p:txBody>
          <a:bodyPr wrap="square" lIns="96430" tIns="48216" rIns="96430" bIns="48216">
            <a:spAutoFit/>
          </a:bodyPr>
          <a:lstStyle/>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3.</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设 </a:t>
            </a:r>
            <a:r>
              <a:rPr lang="en-US" altLang="zh-CN" sz="2000" dirty="0" err="1">
                <a:solidFill>
                  <a:schemeClr val="accent1">
                    <a:lumMod val="75000"/>
                  </a:schemeClr>
                </a:solidFill>
                <a:latin typeface="黑体" panose="02010609060101010101" pitchFamily="49" charset="-122"/>
                <a:ea typeface="黑体" panose="02010609060101010101" pitchFamily="49" charset="-122"/>
                <a:cs typeface="+mn-ea"/>
              </a:rPr>
              <a:t>Af</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 </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是宝贵的传粉益虫，</a:t>
            </a:r>
            <a:r>
              <a:rPr lang="en-US" altLang="zh-CN" sz="2000" dirty="0" err="1">
                <a:solidFill>
                  <a:schemeClr val="accent1">
                    <a:lumMod val="75000"/>
                  </a:schemeClr>
                </a:solidFill>
                <a:latin typeface="黑体" panose="02010609060101010101" pitchFamily="49" charset="-122"/>
                <a:ea typeface="黑体" panose="02010609060101010101" pitchFamily="49" charset="-122"/>
                <a:cs typeface="+mn-ea"/>
              </a:rPr>
              <a:t>Apf</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 </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是某疾病的载体，是否应该修改分类方法。</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如上的问题是有代表性的，它的特点是要求依据已知资料制定一种分类方法，类别是已经给定的（</a:t>
            </a:r>
            <a:r>
              <a:rPr lang="en-US" altLang="zh-CN" sz="2000" dirty="0" err="1">
                <a:solidFill>
                  <a:schemeClr val="accent1">
                    <a:lumMod val="75000"/>
                  </a:schemeClr>
                </a:solidFill>
                <a:latin typeface="黑体" panose="02010609060101010101" pitchFamily="49" charset="-122"/>
                <a:ea typeface="黑体" panose="02010609060101010101" pitchFamily="49" charset="-122"/>
                <a:cs typeface="+mn-ea"/>
              </a:rPr>
              <a:t>Af</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 </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或 </a:t>
            </a:r>
            <a:r>
              <a:rPr lang="en-US" altLang="zh-CN" sz="2000" dirty="0" err="1">
                <a:solidFill>
                  <a:schemeClr val="accent1">
                    <a:lumMod val="75000"/>
                  </a:schemeClr>
                </a:solidFill>
                <a:latin typeface="黑体" panose="02010609060101010101" pitchFamily="49" charset="-122"/>
                <a:ea typeface="黑体" panose="02010609060101010101" pitchFamily="49" charset="-122"/>
                <a:cs typeface="+mn-ea"/>
              </a:rPr>
              <a:t>Apf</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spTree>
    <p:extLst>
      <p:ext uri="{BB962C8B-B14F-4D97-AF65-F5344CB8AC3E}">
        <p14:creationId xmlns:p14="http://schemas.microsoft.com/office/powerpoint/2010/main" val="2669009484"/>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xmlns="" id="{B74A6A5B-7265-6746-8EDC-9B3CDE187409}"/>
              </a:ext>
            </a:extLst>
          </p:cNvPr>
          <p:cNvGrpSpPr/>
          <p:nvPr/>
        </p:nvGrpSpPr>
        <p:grpSpPr>
          <a:xfrm>
            <a:off x="596727" y="472248"/>
            <a:ext cx="5409245" cy="523220"/>
            <a:chOff x="-4764" y="99435"/>
            <a:chExt cx="5409245" cy="523220"/>
          </a:xfrm>
        </p:grpSpPr>
        <p:sp>
          <p:nvSpPr>
            <p:cNvPr id="33" name="文本框 32">
              <a:extLst>
                <a:ext uri="{FF2B5EF4-FFF2-40B4-BE49-F238E27FC236}">
                  <a16:creationId xmlns:a16="http://schemas.microsoft.com/office/drawing/2014/main" xmlns="" id="{DEE02059-6358-F94E-A16E-168FF82FB428}"/>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神经网络算法</a:t>
              </a:r>
            </a:p>
          </p:txBody>
        </p:sp>
        <p:grpSp>
          <p:nvGrpSpPr>
            <p:cNvPr id="34" name="组合 33">
              <a:extLst>
                <a:ext uri="{FF2B5EF4-FFF2-40B4-BE49-F238E27FC236}">
                  <a16:creationId xmlns:a16="http://schemas.microsoft.com/office/drawing/2014/main" xmlns="" id="{3323A2BB-49C0-4747-9088-C4FFAA4FC1BE}"/>
                </a:ext>
              </a:extLst>
            </p:cNvPr>
            <p:cNvGrpSpPr/>
            <p:nvPr/>
          </p:nvGrpSpPr>
          <p:grpSpPr>
            <a:xfrm>
              <a:off x="-4764" y="142875"/>
              <a:ext cx="565783" cy="436341"/>
              <a:chOff x="-4764" y="142875"/>
              <a:chExt cx="565783" cy="436341"/>
            </a:xfrm>
          </p:grpSpPr>
          <p:sp>
            <p:nvSpPr>
              <p:cNvPr id="35" name="矩形 34">
                <a:extLst>
                  <a:ext uri="{FF2B5EF4-FFF2-40B4-BE49-F238E27FC236}">
                    <a16:creationId xmlns:a16="http://schemas.microsoft.com/office/drawing/2014/main" xmlns=""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xmlns=""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13" name="Rectangle 26">
            <a:extLst>
              <a:ext uri="{FF2B5EF4-FFF2-40B4-BE49-F238E27FC236}">
                <a16:creationId xmlns:a16="http://schemas.microsoft.com/office/drawing/2014/main" xmlns="" id="{686EAADD-BBB5-4A75-B059-48233FDE1EDA}"/>
              </a:ext>
            </a:extLst>
          </p:cNvPr>
          <p:cNvSpPr/>
          <p:nvPr/>
        </p:nvSpPr>
        <p:spPr>
          <a:xfrm>
            <a:off x="2161125" y="1352011"/>
            <a:ext cx="8084674" cy="417654"/>
          </a:xfrm>
          <a:prstGeom prst="rect">
            <a:avLst/>
          </a:prstGeom>
        </p:spPr>
        <p:txBody>
          <a:bodyPr wrap="square" lIns="96430" tIns="48216" rIns="96430" bIns="48216">
            <a:spAutoFit/>
          </a:bodyPr>
          <a:lstStyle/>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0" name="Pentagon 33">
            <a:extLst>
              <a:ext uri="{FF2B5EF4-FFF2-40B4-BE49-F238E27FC236}">
                <a16:creationId xmlns:a16="http://schemas.microsoft.com/office/drawing/2014/main" xmlns="" id="{9EF8DAF3-942D-4378-A07C-73055D9FE522}"/>
              </a:ext>
            </a:extLst>
          </p:cNvPr>
          <p:cNvSpPr/>
          <p:nvPr/>
        </p:nvSpPr>
        <p:spPr>
          <a:xfrm>
            <a:off x="1532831" y="148975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1" name="Rectangle 26">
            <a:extLst>
              <a:ext uri="{FF2B5EF4-FFF2-40B4-BE49-F238E27FC236}">
                <a16:creationId xmlns:a16="http://schemas.microsoft.com/office/drawing/2014/main" xmlns="" id="{7333FBA8-87E1-4110-A516-EA9615A2CAB9}"/>
              </a:ext>
            </a:extLst>
          </p:cNvPr>
          <p:cNvSpPr/>
          <p:nvPr/>
        </p:nvSpPr>
        <p:spPr>
          <a:xfrm>
            <a:off x="2252911" y="1424563"/>
            <a:ext cx="9217024" cy="4160024"/>
          </a:xfrm>
          <a:prstGeom prst="rect">
            <a:avLst/>
          </a:prstGeom>
        </p:spPr>
        <p:txBody>
          <a:bodyPr wrap="square" lIns="96430" tIns="48216" rIns="96430" bIns="48216">
            <a:spAutoFit/>
          </a:bodyPr>
          <a:lstStyle/>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求解</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sym typeface="Wingdings" panose="05000000000000000000" pitchFamily="2" charset="2"/>
              </a:rPr>
              <a:t>(</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多层前馈神经网络</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：为 解 决 上 述 问 题 ， 考 虑 一 个 其 结 构 如 下 图 所 示 的 人 工 神 经 网 络</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该网络的输出为：</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pic>
        <p:nvPicPr>
          <p:cNvPr id="2" name="图片 1">
            <a:extLst>
              <a:ext uri="{FF2B5EF4-FFF2-40B4-BE49-F238E27FC236}">
                <a16:creationId xmlns:a16="http://schemas.microsoft.com/office/drawing/2014/main" xmlns="" id="{61C43117-67BD-4C5C-8CEA-24E4BAE6C430}"/>
              </a:ext>
            </a:extLst>
          </p:cNvPr>
          <p:cNvPicPr>
            <a:picLocks noChangeAspect="1"/>
          </p:cNvPicPr>
          <p:nvPr/>
        </p:nvPicPr>
        <p:blipFill>
          <a:blip r:embed="rId3"/>
          <a:stretch>
            <a:fillRect/>
          </a:stretch>
        </p:blipFill>
        <p:spPr>
          <a:xfrm>
            <a:off x="2295525" y="2403614"/>
            <a:ext cx="4133850" cy="2590800"/>
          </a:xfrm>
          <a:prstGeom prst="rect">
            <a:avLst/>
          </a:prstGeom>
        </p:spPr>
      </p:pic>
      <p:pic>
        <p:nvPicPr>
          <p:cNvPr id="3" name="图片 2">
            <a:extLst>
              <a:ext uri="{FF2B5EF4-FFF2-40B4-BE49-F238E27FC236}">
                <a16:creationId xmlns:a16="http://schemas.microsoft.com/office/drawing/2014/main" xmlns="" id="{9D941E56-F8FD-4186-91A9-413325F5BA7A}"/>
              </a:ext>
            </a:extLst>
          </p:cNvPr>
          <p:cNvPicPr>
            <a:picLocks noChangeAspect="1"/>
          </p:cNvPicPr>
          <p:nvPr/>
        </p:nvPicPr>
        <p:blipFill>
          <a:blip r:embed="rId4"/>
          <a:stretch>
            <a:fillRect/>
          </a:stretch>
        </p:blipFill>
        <p:spPr>
          <a:xfrm>
            <a:off x="4337705" y="4994182"/>
            <a:ext cx="5314950" cy="733425"/>
          </a:xfrm>
          <a:prstGeom prst="rect">
            <a:avLst/>
          </a:prstGeom>
        </p:spPr>
      </p:pic>
    </p:spTree>
    <p:extLst>
      <p:ext uri="{BB962C8B-B14F-4D97-AF65-F5344CB8AC3E}">
        <p14:creationId xmlns:p14="http://schemas.microsoft.com/office/powerpoint/2010/main" val="250488430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xmlns="" id="{B74A6A5B-7265-6746-8EDC-9B3CDE187409}"/>
              </a:ext>
            </a:extLst>
          </p:cNvPr>
          <p:cNvGrpSpPr/>
          <p:nvPr/>
        </p:nvGrpSpPr>
        <p:grpSpPr>
          <a:xfrm>
            <a:off x="596727" y="472248"/>
            <a:ext cx="5409245" cy="523220"/>
            <a:chOff x="-4764" y="99435"/>
            <a:chExt cx="5409245" cy="523220"/>
          </a:xfrm>
        </p:grpSpPr>
        <p:sp>
          <p:nvSpPr>
            <p:cNvPr id="33" name="文本框 32">
              <a:extLst>
                <a:ext uri="{FF2B5EF4-FFF2-40B4-BE49-F238E27FC236}">
                  <a16:creationId xmlns:a16="http://schemas.microsoft.com/office/drawing/2014/main" xmlns="" id="{DEE02059-6358-F94E-A16E-168FF82FB428}"/>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神经网络算法</a:t>
              </a:r>
            </a:p>
          </p:txBody>
        </p:sp>
        <p:grpSp>
          <p:nvGrpSpPr>
            <p:cNvPr id="34" name="组合 33">
              <a:extLst>
                <a:ext uri="{FF2B5EF4-FFF2-40B4-BE49-F238E27FC236}">
                  <a16:creationId xmlns:a16="http://schemas.microsoft.com/office/drawing/2014/main" xmlns="" id="{3323A2BB-49C0-4747-9088-C4FFAA4FC1BE}"/>
                </a:ext>
              </a:extLst>
            </p:cNvPr>
            <p:cNvGrpSpPr/>
            <p:nvPr/>
          </p:nvGrpSpPr>
          <p:grpSpPr>
            <a:xfrm>
              <a:off x="-4764" y="142875"/>
              <a:ext cx="565783" cy="436341"/>
              <a:chOff x="-4764" y="142875"/>
              <a:chExt cx="565783" cy="436341"/>
            </a:xfrm>
          </p:grpSpPr>
          <p:sp>
            <p:nvSpPr>
              <p:cNvPr id="35" name="矩形 34">
                <a:extLst>
                  <a:ext uri="{FF2B5EF4-FFF2-40B4-BE49-F238E27FC236}">
                    <a16:creationId xmlns:a16="http://schemas.microsoft.com/office/drawing/2014/main" xmlns=""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xmlns=""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13" name="Rectangle 26">
            <a:extLst>
              <a:ext uri="{FF2B5EF4-FFF2-40B4-BE49-F238E27FC236}">
                <a16:creationId xmlns:a16="http://schemas.microsoft.com/office/drawing/2014/main" xmlns="" id="{686EAADD-BBB5-4A75-B059-48233FDE1EDA}"/>
              </a:ext>
            </a:extLst>
          </p:cNvPr>
          <p:cNvSpPr/>
          <p:nvPr/>
        </p:nvSpPr>
        <p:spPr>
          <a:xfrm>
            <a:off x="2161125" y="1352011"/>
            <a:ext cx="8084674" cy="417654"/>
          </a:xfrm>
          <a:prstGeom prst="rect">
            <a:avLst/>
          </a:prstGeom>
        </p:spPr>
        <p:txBody>
          <a:bodyPr wrap="square" lIns="96430" tIns="48216" rIns="96430" bIns="48216">
            <a:spAutoFit/>
          </a:bodyPr>
          <a:lstStyle/>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0" name="Pentagon 33">
            <a:extLst>
              <a:ext uri="{FF2B5EF4-FFF2-40B4-BE49-F238E27FC236}">
                <a16:creationId xmlns:a16="http://schemas.microsoft.com/office/drawing/2014/main" xmlns="" id="{9EF8DAF3-942D-4378-A07C-73055D9FE522}"/>
              </a:ext>
            </a:extLst>
          </p:cNvPr>
          <p:cNvSpPr/>
          <p:nvPr/>
        </p:nvSpPr>
        <p:spPr>
          <a:xfrm>
            <a:off x="1532831" y="148975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1" name="Rectangle 26">
            <a:extLst>
              <a:ext uri="{FF2B5EF4-FFF2-40B4-BE49-F238E27FC236}">
                <a16:creationId xmlns:a16="http://schemas.microsoft.com/office/drawing/2014/main" xmlns="" id="{7333FBA8-87E1-4110-A516-EA9615A2CAB9}"/>
              </a:ext>
            </a:extLst>
          </p:cNvPr>
          <p:cNvSpPr/>
          <p:nvPr/>
        </p:nvSpPr>
        <p:spPr>
          <a:xfrm>
            <a:off x="2252911" y="1424563"/>
            <a:ext cx="6984776" cy="417654"/>
          </a:xfrm>
          <a:prstGeom prst="rect">
            <a:avLst/>
          </a:prstGeom>
        </p:spPr>
        <p:txBody>
          <a:bodyPr wrap="square" lIns="96430" tIns="48216" rIns="96430" bIns="48216">
            <a:spAutoFit/>
          </a:bodyPr>
          <a:lstStyle/>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后向传播算法：最速下降法</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pic>
        <p:nvPicPr>
          <p:cNvPr id="4" name="图片 3">
            <a:extLst>
              <a:ext uri="{FF2B5EF4-FFF2-40B4-BE49-F238E27FC236}">
                <a16:creationId xmlns:a16="http://schemas.microsoft.com/office/drawing/2014/main" xmlns="" id="{7BB8310E-5B80-4FAC-A683-25042793C5F4}"/>
              </a:ext>
            </a:extLst>
          </p:cNvPr>
          <p:cNvPicPr>
            <a:picLocks noChangeAspect="1"/>
          </p:cNvPicPr>
          <p:nvPr/>
        </p:nvPicPr>
        <p:blipFill>
          <a:blip r:embed="rId3"/>
          <a:stretch>
            <a:fillRect/>
          </a:stretch>
        </p:blipFill>
        <p:spPr>
          <a:xfrm>
            <a:off x="2324919" y="2032149"/>
            <a:ext cx="4324350" cy="819150"/>
          </a:xfrm>
          <a:prstGeom prst="rect">
            <a:avLst/>
          </a:prstGeom>
        </p:spPr>
      </p:pic>
      <p:pic>
        <p:nvPicPr>
          <p:cNvPr id="5" name="图片 4">
            <a:extLst>
              <a:ext uri="{FF2B5EF4-FFF2-40B4-BE49-F238E27FC236}">
                <a16:creationId xmlns:a16="http://schemas.microsoft.com/office/drawing/2014/main" xmlns="" id="{1CCD0577-FB7A-4779-A6A7-A8C6D07536C3}"/>
              </a:ext>
            </a:extLst>
          </p:cNvPr>
          <p:cNvPicPr>
            <a:picLocks noChangeAspect="1"/>
          </p:cNvPicPr>
          <p:nvPr/>
        </p:nvPicPr>
        <p:blipFill>
          <a:blip r:embed="rId4"/>
          <a:stretch>
            <a:fillRect/>
          </a:stretch>
        </p:blipFill>
        <p:spPr>
          <a:xfrm>
            <a:off x="2193709" y="2968253"/>
            <a:ext cx="5695950" cy="895350"/>
          </a:xfrm>
          <a:prstGeom prst="rect">
            <a:avLst/>
          </a:prstGeom>
        </p:spPr>
      </p:pic>
    </p:spTree>
    <p:extLst>
      <p:ext uri="{BB962C8B-B14F-4D97-AF65-F5344CB8AC3E}">
        <p14:creationId xmlns:p14="http://schemas.microsoft.com/office/powerpoint/2010/main" val="743200960"/>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xmlns="" id="{B74A6A5B-7265-6746-8EDC-9B3CDE187409}"/>
              </a:ext>
            </a:extLst>
          </p:cNvPr>
          <p:cNvGrpSpPr/>
          <p:nvPr/>
        </p:nvGrpSpPr>
        <p:grpSpPr>
          <a:xfrm>
            <a:off x="596727" y="472248"/>
            <a:ext cx="5409245" cy="523220"/>
            <a:chOff x="-4764" y="99435"/>
            <a:chExt cx="5409245" cy="523220"/>
          </a:xfrm>
        </p:grpSpPr>
        <p:sp>
          <p:nvSpPr>
            <p:cNvPr id="33" name="文本框 32">
              <a:extLst>
                <a:ext uri="{FF2B5EF4-FFF2-40B4-BE49-F238E27FC236}">
                  <a16:creationId xmlns:a16="http://schemas.microsoft.com/office/drawing/2014/main" xmlns="" id="{DEE02059-6358-F94E-A16E-168FF82FB428}"/>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神经网络算法</a:t>
              </a:r>
            </a:p>
          </p:txBody>
        </p:sp>
        <p:grpSp>
          <p:nvGrpSpPr>
            <p:cNvPr id="34" name="组合 33">
              <a:extLst>
                <a:ext uri="{FF2B5EF4-FFF2-40B4-BE49-F238E27FC236}">
                  <a16:creationId xmlns:a16="http://schemas.microsoft.com/office/drawing/2014/main" xmlns="" id="{3323A2BB-49C0-4747-9088-C4FFAA4FC1BE}"/>
                </a:ext>
              </a:extLst>
            </p:cNvPr>
            <p:cNvGrpSpPr/>
            <p:nvPr/>
          </p:nvGrpSpPr>
          <p:grpSpPr>
            <a:xfrm>
              <a:off x="-4764" y="142875"/>
              <a:ext cx="565783" cy="436341"/>
              <a:chOff x="-4764" y="142875"/>
              <a:chExt cx="565783" cy="436341"/>
            </a:xfrm>
          </p:grpSpPr>
          <p:sp>
            <p:nvSpPr>
              <p:cNvPr id="35" name="矩形 34">
                <a:extLst>
                  <a:ext uri="{FF2B5EF4-FFF2-40B4-BE49-F238E27FC236}">
                    <a16:creationId xmlns:a16="http://schemas.microsoft.com/office/drawing/2014/main" xmlns=""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xmlns=""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13" name="Rectangle 26">
            <a:extLst>
              <a:ext uri="{FF2B5EF4-FFF2-40B4-BE49-F238E27FC236}">
                <a16:creationId xmlns:a16="http://schemas.microsoft.com/office/drawing/2014/main" xmlns="" id="{686EAADD-BBB5-4A75-B059-48233FDE1EDA}"/>
              </a:ext>
            </a:extLst>
          </p:cNvPr>
          <p:cNvSpPr/>
          <p:nvPr/>
        </p:nvSpPr>
        <p:spPr>
          <a:xfrm>
            <a:off x="2161125" y="1352011"/>
            <a:ext cx="8084674" cy="417654"/>
          </a:xfrm>
          <a:prstGeom prst="rect">
            <a:avLst/>
          </a:prstGeom>
        </p:spPr>
        <p:txBody>
          <a:bodyPr wrap="square" lIns="96430" tIns="48216" rIns="96430" bIns="48216">
            <a:spAutoFit/>
          </a:bodyPr>
          <a:lstStyle/>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0" name="Pentagon 33">
            <a:extLst>
              <a:ext uri="{FF2B5EF4-FFF2-40B4-BE49-F238E27FC236}">
                <a16:creationId xmlns:a16="http://schemas.microsoft.com/office/drawing/2014/main" xmlns="" id="{9EF8DAF3-942D-4378-A07C-73055D9FE522}"/>
              </a:ext>
            </a:extLst>
          </p:cNvPr>
          <p:cNvSpPr/>
          <p:nvPr/>
        </p:nvSpPr>
        <p:spPr>
          <a:xfrm>
            <a:off x="1532831" y="148975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1" name="Rectangle 26">
            <a:extLst>
              <a:ext uri="{FF2B5EF4-FFF2-40B4-BE49-F238E27FC236}">
                <a16:creationId xmlns:a16="http://schemas.microsoft.com/office/drawing/2014/main" xmlns="" id="{7333FBA8-87E1-4110-A516-EA9615A2CAB9}"/>
              </a:ext>
            </a:extLst>
          </p:cNvPr>
          <p:cNvSpPr/>
          <p:nvPr/>
        </p:nvSpPr>
        <p:spPr>
          <a:xfrm>
            <a:off x="2252911" y="1424563"/>
            <a:ext cx="6984776" cy="417654"/>
          </a:xfrm>
          <a:prstGeom prst="rect">
            <a:avLst/>
          </a:prstGeom>
        </p:spPr>
        <p:txBody>
          <a:bodyPr wrap="square" lIns="96430" tIns="48216" rIns="96430" bIns="48216">
            <a:spAutoFit/>
          </a:bodyPr>
          <a:lstStyle/>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Matlab</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实现</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pic>
        <p:nvPicPr>
          <p:cNvPr id="2" name="图片 1">
            <a:extLst>
              <a:ext uri="{FF2B5EF4-FFF2-40B4-BE49-F238E27FC236}">
                <a16:creationId xmlns:a16="http://schemas.microsoft.com/office/drawing/2014/main" xmlns="" id="{8F34280C-C867-49D7-B8D9-BFCAE7021EFC}"/>
              </a:ext>
            </a:extLst>
          </p:cNvPr>
          <p:cNvPicPr>
            <a:picLocks noChangeAspect="1"/>
          </p:cNvPicPr>
          <p:nvPr/>
        </p:nvPicPr>
        <p:blipFill>
          <a:blip r:embed="rId3"/>
          <a:stretch>
            <a:fillRect/>
          </a:stretch>
        </p:blipFill>
        <p:spPr>
          <a:xfrm>
            <a:off x="4292763" y="995468"/>
            <a:ext cx="3837904" cy="5547454"/>
          </a:xfrm>
          <a:prstGeom prst="rect">
            <a:avLst/>
          </a:prstGeom>
        </p:spPr>
      </p:pic>
    </p:spTree>
    <p:extLst>
      <p:ext uri="{BB962C8B-B14F-4D97-AF65-F5344CB8AC3E}">
        <p14:creationId xmlns:p14="http://schemas.microsoft.com/office/powerpoint/2010/main" val="2933995450"/>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896245"/>
            <a:ext cx="12858044" cy="137162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ysClr val="windowText" lastClr="000000"/>
                </a:solidFill>
              </a:ln>
              <a:solidFill>
                <a:sysClr val="windowText" lastClr="000000"/>
              </a:solidFill>
              <a:latin typeface="黑体" panose="02010609060101010101" pitchFamily="49" charset="-122"/>
              <a:ea typeface="黑体" panose="02010609060101010101" pitchFamily="49" charset="-122"/>
            </a:endParaRPr>
          </a:p>
        </p:txBody>
      </p:sp>
      <p:sp>
        <p:nvSpPr>
          <p:cNvPr id="2053" name="文本框 14"/>
          <p:cNvSpPr txBox="1">
            <a:spLocks noChangeArrowheads="1"/>
          </p:cNvSpPr>
          <p:nvPr>
            <p:custDataLst>
              <p:tags r:id="rId2"/>
            </p:custDataLst>
          </p:nvPr>
        </p:nvSpPr>
        <p:spPr bwMode="auto">
          <a:xfrm>
            <a:off x="2396574" y="2734294"/>
            <a:ext cx="1231106"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9600" dirty="0">
                <a:solidFill>
                  <a:schemeClr val="bg1"/>
                </a:solidFill>
                <a:latin typeface="黑体" panose="02010609060101010101" pitchFamily="49" charset="-122"/>
                <a:ea typeface="黑体" panose="02010609060101010101" pitchFamily="49" charset="-122"/>
                <a:sym typeface="Arial" panose="020B0604020202020204" pitchFamily="34" charset="0"/>
              </a:rPr>
              <a:t>04</a:t>
            </a:r>
            <a:endParaRPr lang="zh-CN" altLang="en-US" sz="9600" dirty="0">
              <a:solidFill>
                <a:schemeClr val="bg1"/>
              </a:solidFill>
              <a:latin typeface="黑体" panose="02010609060101010101" pitchFamily="49" charset="-122"/>
              <a:ea typeface="黑体" panose="02010609060101010101" pitchFamily="49" charset="-122"/>
              <a:sym typeface="Arial" panose="020B0604020202020204" pitchFamily="34" charset="0"/>
            </a:endParaRPr>
          </a:p>
        </p:txBody>
      </p:sp>
      <p:sp>
        <p:nvSpPr>
          <p:cNvPr id="6" name="标题 5"/>
          <p:cNvSpPr txBox="1"/>
          <p:nvPr>
            <p:custDataLst>
              <p:tags r:id="rId3"/>
            </p:custDataLst>
          </p:nvPr>
        </p:nvSpPr>
        <p:spPr>
          <a:xfrm>
            <a:off x="3692718" y="3083460"/>
            <a:ext cx="8790576" cy="997196"/>
          </a:xfrm>
          <a:prstGeom prst="rect">
            <a:avLst/>
          </a:prstGeom>
          <a:noFill/>
        </p:spPr>
        <p:txBody>
          <a:bodyPr wrap="square" lIns="0" tIns="0" rIns="0" bIns="0" anchor="t" anchorCtr="0">
            <a:spAutoFit/>
          </a:bodyPr>
          <a:lstStyle>
            <a:lvl1pPr algn="ctr">
              <a:lnSpc>
                <a:spcPct val="90000"/>
              </a:lnSpc>
              <a:spcBef>
                <a:spcPct val="0"/>
              </a:spcBef>
              <a:buNone/>
              <a:defRPr sz="4000">
                <a:latin typeface="+mj-lt"/>
                <a:ea typeface="+mj-ea"/>
                <a:cs typeface="+mj-cs"/>
              </a:defRPr>
            </a:lvl1pPr>
          </a:lstStyle>
          <a:p>
            <a:pPr algn="l">
              <a:defRPr/>
            </a:pPr>
            <a:r>
              <a:rPr lang="zh-CN" altLang="en-US" sz="7200" kern="0" dirty="0">
                <a:solidFill>
                  <a:schemeClr val="bg1"/>
                </a:solidFill>
                <a:latin typeface="黑体" panose="02010609060101010101" pitchFamily="49" charset="-122"/>
                <a:ea typeface="黑体" panose="02010609060101010101" pitchFamily="49" charset="-122"/>
                <a:sym typeface="Arial" panose="020B0604020202020204" pitchFamily="34" charset="0"/>
              </a:rPr>
              <a:t>禁忌搜索算法</a:t>
            </a:r>
          </a:p>
        </p:txBody>
      </p:sp>
    </p:spTree>
    <p:custDataLst>
      <p:tags r:id="rId1"/>
    </p:custDataLst>
    <p:extLst>
      <p:ext uri="{BB962C8B-B14F-4D97-AF65-F5344CB8AC3E}">
        <p14:creationId xmlns:p14="http://schemas.microsoft.com/office/powerpoint/2010/main" val="184756233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xmlns="" id="{B74A6A5B-7265-6746-8EDC-9B3CDE187409}"/>
              </a:ext>
            </a:extLst>
          </p:cNvPr>
          <p:cNvGrpSpPr/>
          <p:nvPr/>
        </p:nvGrpSpPr>
        <p:grpSpPr>
          <a:xfrm>
            <a:off x="596727" y="472248"/>
            <a:ext cx="5409245" cy="523220"/>
            <a:chOff x="-4764" y="99435"/>
            <a:chExt cx="5409245" cy="523220"/>
          </a:xfrm>
        </p:grpSpPr>
        <p:sp>
          <p:nvSpPr>
            <p:cNvPr id="33" name="文本框 32">
              <a:extLst>
                <a:ext uri="{FF2B5EF4-FFF2-40B4-BE49-F238E27FC236}">
                  <a16:creationId xmlns:a16="http://schemas.microsoft.com/office/drawing/2014/main" xmlns="" id="{DEE02059-6358-F94E-A16E-168FF82FB428}"/>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禁忌搜索算法</a:t>
              </a:r>
            </a:p>
          </p:txBody>
        </p:sp>
        <p:grpSp>
          <p:nvGrpSpPr>
            <p:cNvPr id="34" name="组合 33">
              <a:extLst>
                <a:ext uri="{FF2B5EF4-FFF2-40B4-BE49-F238E27FC236}">
                  <a16:creationId xmlns:a16="http://schemas.microsoft.com/office/drawing/2014/main" xmlns="" id="{3323A2BB-49C0-4747-9088-C4FFAA4FC1BE}"/>
                </a:ext>
              </a:extLst>
            </p:cNvPr>
            <p:cNvGrpSpPr/>
            <p:nvPr/>
          </p:nvGrpSpPr>
          <p:grpSpPr>
            <a:xfrm>
              <a:off x="-4764" y="142875"/>
              <a:ext cx="565783" cy="436341"/>
              <a:chOff x="-4764" y="142875"/>
              <a:chExt cx="565783" cy="436341"/>
            </a:xfrm>
          </p:grpSpPr>
          <p:sp>
            <p:nvSpPr>
              <p:cNvPr id="35" name="矩形 34">
                <a:extLst>
                  <a:ext uri="{FF2B5EF4-FFF2-40B4-BE49-F238E27FC236}">
                    <a16:creationId xmlns:a16="http://schemas.microsoft.com/office/drawing/2014/main" xmlns=""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xmlns=""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13" name="Rectangle 26">
            <a:extLst>
              <a:ext uri="{FF2B5EF4-FFF2-40B4-BE49-F238E27FC236}">
                <a16:creationId xmlns:a16="http://schemas.microsoft.com/office/drawing/2014/main" xmlns="" id="{686EAADD-BBB5-4A75-B059-48233FDE1EDA}"/>
              </a:ext>
            </a:extLst>
          </p:cNvPr>
          <p:cNvSpPr/>
          <p:nvPr/>
        </p:nvSpPr>
        <p:spPr>
          <a:xfrm>
            <a:off x="2161125" y="1352011"/>
            <a:ext cx="8084674" cy="417654"/>
          </a:xfrm>
          <a:prstGeom prst="rect">
            <a:avLst/>
          </a:prstGeom>
        </p:spPr>
        <p:txBody>
          <a:bodyPr wrap="square" lIns="96430" tIns="48216" rIns="96430" bIns="48216">
            <a:spAutoFit/>
          </a:bodyPr>
          <a:lstStyle/>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0" name="Pentagon 33">
            <a:extLst>
              <a:ext uri="{FF2B5EF4-FFF2-40B4-BE49-F238E27FC236}">
                <a16:creationId xmlns:a16="http://schemas.microsoft.com/office/drawing/2014/main" xmlns="" id="{9EF8DAF3-942D-4378-A07C-73055D9FE522}"/>
              </a:ext>
            </a:extLst>
          </p:cNvPr>
          <p:cNvSpPr/>
          <p:nvPr/>
        </p:nvSpPr>
        <p:spPr>
          <a:xfrm>
            <a:off x="1532831" y="148975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1" name="Rectangle 26">
            <a:extLst>
              <a:ext uri="{FF2B5EF4-FFF2-40B4-BE49-F238E27FC236}">
                <a16:creationId xmlns:a16="http://schemas.microsoft.com/office/drawing/2014/main" xmlns="" id="{7333FBA8-87E1-4110-A516-EA9615A2CAB9}"/>
              </a:ext>
            </a:extLst>
          </p:cNvPr>
          <p:cNvSpPr/>
          <p:nvPr/>
        </p:nvSpPr>
        <p:spPr>
          <a:xfrm>
            <a:off x="2157521" y="1456085"/>
            <a:ext cx="9816470" cy="2264314"/>
          </a:xfrm>
          <a:prstGeom prst="rect">
            <a:avLst/>
          </a:prstGeom>
        </p:spPr>
        <p:txBody>
          <a:bodyPr wrap="square" lIns="96430" tIns="48216" rIns="96430" bIns="48216">
            <a:spAutoFit/>
          </a:bodyPr>
          <a:lstStyle/>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介绍：禁忌搜索算法是组合优化算法的一种，是局部搜索算法的扩展。禁忌搜索算法是人工智能在组合优化算法中的一个成功应用。禁忌搜索算法的特点是采用了禁忌技术。</a:t>
            </a:r>
            <a:r>
              <a:rPr lang="zh-CN" altLang="en-US" sz="2000" dirty="0" smtClean="0">
                <a:solidFill>
                  <a:schemeClr val="accent1">
                    <a:lumMod val="75000"/>
                  </a:schemeClr>
                </a:solidFill>
                <a:latin typeface="黑体" panose="02010609060101010101" pitchFamily="49" charset="-122"/>
                <a:ea typeface="黑体" panose="02010609060101010101" pitchFamily="49" charset="-122"/>
                <a:cs typeface="+mn-ea"/>
              </a:rPr>
              <a:t>所谓</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禁忌就是禁止重复前面的工作。禁忌搜索算法用一个禁忌表记录下已经到达过的局部最优点，在下一次搜索中，利用禁忌表中的信息不再或有选择地搜索这些点。禁忌搜索算法实现的技术问题是算法的关键。禁忌搜索算法涉及侯选集合、禁忌对象、评价函数、特赦规则、记忆频率信息等概念。</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spTree>
    <p:extLst>
      <p:ext uri="{BB962C8B-B14F-4D97-AF65-F5344CB8AC3E}">
        <p14:creationId xmlns:p14="http://schemas.microsoft.com/office/powerpoint/2010/main" val="27905427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xmlns="" id="{B74A6A5B-7265-6746-8EDC-9B3CDE187409}"/>
              </a:ext>
            </a:extLst>
          </p:cNvPr>
          <p:cNvGrpSpPr/>
          <p:nvPr/>
        </p:nvGrpSpPr>
        <p:grpSpPr>
          <a:xfrm>
            <a:off x="596727" y="472248"/>
            <a:ext cx="5409245" cy="523220"/>
            <a:chOff x="-4764" y="99435"/>
            <a:chExt cx="5409245" cy="523220"/>
          </a:xfrm>
        </p:grpSpPr>
        <p:sp>
          <p:nvSpPr>
            <p:cNvPr id="33" name="文本框 32">
              <a:extLst>
                <a:ext uri="{FF2B5EF4-FFF2-40B4-BE49-F238E27FC236}">
                  <a16:creationId xmlns:a16="http://schemas.microsoft.com/office/drawing/2014/main" xmlns="" id="{DEE02059-6358-F94E-A16E-168FF82FB428}"/>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禁忌搜索算法</a:t>
              </a:r>
            </a:p>
          </p:txBody>
        </p:sp>
        <p:grpSp>
          <p:nvGrpSpPr>
            <p:cNvPr id="34" name="组合 33">
              <a:extLst>
                <a:ext uri="{FF2B5EF4-FFF2-40B4-BE49-F238E27FC236}">
                  <a16:creationId xmlns:a16="http://schemas.microsoft.com/office/drawing/2014/main" xmlns="" id="{3323A2BB-49C0-4747-9088-C4FFAA4FC1BE}"/>
                </a:ext>
              </a:extLst>
            </p:cNvPr>
            <p:cNvGrpSpPr/>
            <p:nvPr/>
          </p:nvGrpSpPr>
          <p:grpSpPr>
            <a:xfrm>
              <a:off x="-4764" y="142875"/>
              <a:ext cx="565783" cy="436341"/>
              <a:chOff x="-4764" y="142875"/>
              <a:chExt cx="565783" cy="436341"/>
            </a:xfrm>
          </p:grpSpPr>
          <p:sp>
            <p:nvSpPr>
              <p:cNvPr id="35" name="矩形 34">
                <a:extLst>
                  <a:ext uri="{FF2B5EF4-FFF2-40B4-BE49-F238E27FC236}">
                    <a16:creationId xmlns:a16="http://schemas.microsoft.com/office/drawing/2014/main" xmlns=""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xmlns=""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13" name="Rectangle 26">
            <a:extLst>
              <a:ext uri="{FF2B5EF4-FFF2-40B4-BE49-F238E27FC236}">
                <a16:creationId xmlns:a16="http://schemas.microsoft.com/office/drawing/2014/main" xmlns="" id="{686EAADD-BBB5-4A75-B059-48233FDE1EDA}"/>
              </a:ext>
            </a:extLst>
          </p:cNvPr>
          <p:cNvSpPr/>
          <p:nvPr/>
        </p:nvSpPr>
        <p:spPr>
          <a:xfrm>
            <a:off x="2161125" y="1352011"/>
            <a:ext cx="8084674" cy="417654"/>
          </a:xfrm>
          <a:prstGeom prst="rect">
            <a:avLst/>
          </a:prstGeom>
        </p:spPr>
        <p:txBody>
          <a:bodyPr wrap="square" lIns="96430" tIns="48216" rIns="96430" bIns="48216">
            <a:spAutoFit/>
          </a:bodyPr>
          <a:lstStyle/>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0" name="Pentagon 33">
            <a:extLst>
              <a:ext uri="{FF2B5EF4-FFF2-40B4-BE49-F238E27FC236}">
                <a16:creationId xmlns:a16="http://schemas.microsoft.com/office/drawing/2014/main" xmlns="" id="{9EF8DAF3-942D-4378-A07C-73055D9FE522}"/>
              </a:ext>
            </a:extLst>
          </p:cNvPr>
          <p:cNvSpPr/>
          <p:nvPr/>
        </p:nvSpPr>
        <p:spPr>
          <a:xfrm>
            <a:off x="1532831" y="148975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mc:AlternateContent xmlns:mc="http://schemas.openxmlformats.org/markup-compatibility/2006">
        <mc:Choice xmlns:a14="http://schemas.microsoft.com/office/drawing/2010/main" Requires="a14">
          <p:sp>
            <p:nvSpPr>
              <p:cNvPr id="11" name="Rectangle 26">
                <a:extLst>
                  <a:ext uri="{FF2B5EF4-FFF2-40B4-BE49-F238E27FC236}">
                    <a16:creationId xmlns:a16="http://schemas.microsoft.com/office/drawing/2014/main" xmlns="" id="{7333FBA8-87E1-4110-A516-EA9615A2CAB9}"/>
                  </a:ext>
                </a:extLst>
              </p:cNvPr>
              <p:cNvSpPr/>
              <p:nvPr/>
            </p:nvSpPr>
            <p:spPr>
              <a:xfrm>
                <a:off x="2157521" y="1456085"/>
                <a:ext cx="9744462" cy="1574701"/>
              </a:xfrm>
              <a:prstGeom prst="rect">
                <a:avLst/>
              </a:prstGeom>
            </p:spPr>
            <p:txBody>
              <a:bodyPr wrap="square" lIns="96430" tIns="48216" rIns="96430" bIns="48216">
                <a:spAutoFit/>
              </a:bodyPr>
              <a:lstStyle/>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1.</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领域：一个组合优化问题可用三参数</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a:t>
                </a:r>
                <a:r>
                  <a:rPr lang="en-US" altLang="zh-CN" sz="2000" dirty="0" err="1">
                    <a:solidFill>
                      <a:schemeClr val="accent1">
                        <a:lumMod val="75000"/>
                      </a:schemeClr>
                    </a:solidFill>
                    <a:latin typeface="黑体" panose="02010609060101010101" pitchFamily="49" charset="-122"/>
                    <a:ea typeface="黑体" panose="02010609060101010101" pitchFamily="49" charset="-122"/>
                    <a:cs typeface="+mn-ea"/>
                  </a:rPr>
                  <a:t>D,F,f</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表示，其中</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D</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表示决策变量的定义域，</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F</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表示可行解区域，</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F</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中的任何一个元素称为该问题的可行解，</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f</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表示目标函数。满足</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14:m>
                  <m:oMath xmlns:m="http://schemas.openxmlformats.org/officeDocument/2006/math">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𝑓</m:t>
                    </m:r>
                    <m:d>
                      <m:dPr>
                        <m:ctrlPr>
                          <a:rPr lang="en-US" altLang="zh-CN" sz="2000" b="0" i="1" smtClean="0">
                            <a:solidFill>
                              <a:schemeClr val="accent1">
                                <a:lumMod val="75000"/>
                              </a:schemeClr>
                            </a:solidFill>
                            <a:latin typeface="Cambria Math" charset="0"/>
                            <a:ea typeface="黑体" panose="02010609060101010101" pitchFamily="49" charset="-122"/>
                            <a:cs typeface="+mn-ea"/>
                          </a:rPr>
                        </m:ctrlPr>
                      </m:dPr>
                      <m:e>
                        <m:sSup>
                          <m:sSupPr>
                            <m:ctrlPr>
                              <a:rPr lang="en-US" altLang="zh-CN" sz="2000" b="0" i="1" smtClean="0">
                                <a:solidFill>
                                  <a:schemeClr val="accent1">
                                    <a:lumMod val="75000"/>
                                  </a:schemeClr>
                                </a:solidFill>
                                <a:latin typeface="Cambria Math" charset="0"/>
                                <a:ea typeface="黑体" panose="02010609060101010101" pitchFamily="49" charset="-122"/>
                                <a:cs typeface="+mn-ea"/>
                              </a:rPr>
                            </m:ctrlPr>
                          </m:sSupPr>
                          <m:e>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𝑥</m:t>
                            </m:r>
                          </m:e>
                          <m:sup>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m:t>
                            </m:r>
                          </m:sup>
                        </m:sSup>
                      </m:e>
                    </m:d>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m:t>
                    </m:r>
                    <m:r>
                      <m:rPr>
                        <m:sty m:val="p"/>
                      </m:rPr>
                      <a:rPr lang="en-US" altLang="zh-CN" sz="2000" b="0" i="0" smtClean="0">
                        <a:solidFill>
                          <a:schemeClr val="accent1">
                            <a:lumMod val="75000"/>
                          </a:schemeClr>
                        </a:solidFill>
                        <a:latin typeface="Cambria Math" panose="02040503050406030204" pitchFamily="18" charset="0"/>
                        <a:ea typeface="黑体" panose="02010609060101010101" pitchFamily="49" charset="-122"/>
                        <a:cs typeface="+mn-ea"/>
                      </a:rPr>
                      <m:t>min</m:t>
                    </m:r>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m:t>
                    </m:r>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𝑓</m:t>
                    </m:r>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m:t>
                    </m:r>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𝑥</m:t>
                    </m:r>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m:t>
                    </m:r>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𝑥</m:t>
                    </m:r>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m:t>
                    </m:r>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𝐹</m:t>
                    </m:r>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m:t>
                    </m:r>
                  </m:oMath>
                </a14:m>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的可行解称为该问题的最优解。对于组合优化问题</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a:t>
                </a:r>
                <a:r>
                  <a:rPr lang="en-US" altLang="zh-CN" sz="2000" dirty="0" err="1">
                    <a:solidFill>
                      <a:schemeClr val="accent1">
                        <a:lumMod val="75000"/>
                      </a:schemeClr>
                    </a:solidFill>
                    <a:latin typeface="黑体" panose="02010609060101010101" pitchFamily="49" charset="-122"/>
                    <a:ea typeface="黑体" panose="02010609060101010101" pitchFamily="49" charset="-122"/>
                    <a:cs typeface="+mn-ea"/>
                  </a:rPr>
                  <a:t>D,F,f</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D</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上的一个映射</a:t>
                </a:r>
                <a14:m>
                  <m:oMath xmlns:m="http://schemas.openxmlformats.org/officeDocument/2006/math">
                    <m:r>
                      <m:rPr>
                        <m:sty m:val="p"/>
                      </m:rP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N</m:t>
                    </m:r>
                    <m: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m:t>
                    </m:r>
                    <m:r>
                      <m:rPr>
                        <m:sty m:val="p"/>
                      </m:rP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S</m:t>
                    </m:r>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m:t>
                    </m:r>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𝐷</m:t>
                    </m:r>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m:t>
                    </m:r>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𝑁</m:t>
                    </m:r>
                    <m:d>
                      <m:dPr>
                        <m:ctrlPr>
                          <a:rPr lang="en-US" altLang="zh-CN" sz="2000" b="0" i="1" dirty="0" smtClean="0">
                            <a:solidFill>
                              <a:schemeClr val="accent1">
                                <a:lumMod val="75000"/>
                              </a:schemeClr>
                            </a:solidFill>
                            <a:latin typeface="Cambria Math" charset="0"/>
                            <a:ea typeface="黑体" panose="02010609060101010101" pitchFamily="49" charset="-122"/>
                            <a:cs typeface="+mn-ea"/>
                          </a:rPr>
                        </m:ctrlPr>
                      </m:dPr>
                      <m:e>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𝑆</m:t>
                        </m:r>
                      </m:e>
                    </m:d>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m:t>
                    </m:r>
                    <m:sSup>
                      <m:sSupPr>
                        <m:ctrlPr>
                          <a:rPr lang="en-US" altLang="zh-CN" sz="2000" b="0" i="1" dirty="0" smtClean="0">
                            <a:solidFill>
                              <a:schemeClr val="accent1">
                                <a:lumMod val="75000"/>
                              </a:schemeClr>
                            </a:solidFill>
                            <a:latin typeface="Cambria Math" charset="0"/>
                            <a:ea typeface="黑体" panose="02010609060101010101" pitchFamily="49" charset="-122"/>
                            <a:cs typeface="+mn-ea"/>
                          </a:rPr>
                        </m:ctrlPr>
                      </m:sSupPr>
                      <m:e>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2</m:t>
                        </m:r>
                      </m:e>
                      <m:sup>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𝐷</m:t>
                        </m:r>
                      </m:sup>
                    </m:sSup>
                  </m:oMath>
                </a14:m>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称为一个领域映射，</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N(S)</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称为</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S</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的领域。</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mc:Choice>
        <mc:Fallback>
          <p:sp>
            <p:nvSpPr>
              <p:cNvPr id="11" name="Rectangle 26">
                <a:extLst>
                  <a:ext uri="{FF2B5EF4-FFF2-40B4-BE49-F238E27FC236}">
                    <a16:creationId xmlns:a16="http://schemas.microsoft.com/office/drawing/2014/main" xmlns:a14="http://schemas.microsoft.com/office/drawing/2010/main" xmlns="" id="{7333FBA8-87E1-4110-A516-EA9615A2CAB9}"/>
                  </a:ext>
                </a:extLst>
              </p:cNvPr>
              <p:cNvSpPr>
                <a:spLocks noRot="1" noChangeAspect="1" noMove="1" noResize="1" noEditPoints="1" noAdjustHandles="1" noChangeArrowheads="1" noChangeShapeType="1" noTextEdit="1"/>
              </p:cNvSpPr>
              <p:nvPr/>
            </p:nvSpPr>
            <p:spPr>
              <a:xfrm>
                <a:off x="2157521" y="1456085"/>
                <a:ext cx="9744462" cy="1574701"/>
              </a:xfrm>
              <a:prstGeom prst="rect">
                <a:avLst/>
              </a:prstGeom>
              <a:blipFill rotWithShape="0">
                <a:blip r:embed="rId3"/>
                <a:stretch>
                  <a:fillRect l="-626" t="-1163" r="-563" b="-6202"/>
                </a:stretch>
              </a:blipFill>
            </p:spPr>
            <p:txBody>
              <a:bodyPr/>
              <a:lstStyle/>
              <a:p>
                <a:r>
                  <a:rPr lang="zh-CN" altLang="en-US">
                    <a:noFill/>
                  </a:rPr>
                  <a:t> </a:t>
                </a:r>
              </a:p>
            </p:txBody>
          </p:sp>
        </mc:Fallback>
      </mc:AlternateContent>
      <p:sp>
        <p:nvSpPr>
          <p:cNvPr id="12" name="Pentagon 33">
            <a:extLst>
              <a:ext uri="{FF2B5EF4-FFF2-40B4-BE49-F238E27FC236}">
                <a16:creationId xmlns:a16="http://schemas.microsoft.com/office/drawing/2014/main" xmlns="" id="{3C60DC5D-1B51-4D98-A8AE-913C8751AC87}"/>
              </a:ext>
            </a:extLst>
          </p:cNvPr>
          <p:cNvSpPr/>
          <p:nvPr/>
        </p:nvSpPr>
        <p:spPr>
          <a:xfrm>
            <a:off x="1532831" y="4110702"/>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4" name="Rectangle 26">
            <a:extLst>
              <a:ext uri="{FF2B5EF4-FFF2-40B4-BE49-F238E27FC236}">
                <a16:creationId xmlns:a16="http://schemas.microsoft.com/office/drawing/2014/main" xmlns="" id="{549C077A-F6C1-4B95-8E87-8F04F9415650}"/>
              </a:ext>
            </a:extLst>
          </p:cNvPr>
          <p:cNvSpPr/>
          <p:nvPr/>
        </p:nvSpPr>
        <p:spPr>
          <a:xfrm>
            <a:off x="2157521" y="4077030"/>
            <a:ext cx="9888478" cy="836037"/>
          </a:xfrm>
          <a:prstGeom prst="rect">
            <a:avLst/>
          </a:prstGeom>
        </p:spPr>
        <p:txBody>
          <a:bodyPr wrap="square" lIns="96430" tIns="48216" rIns="96430" bIns="48216">
            <a:spAutoFit/>
          </a:bodyPr>
          <a:lstStyle/>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2.</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候选集合：侯选集合由邻域中的邻居组成。常规的方法是从邻域中选择若干个目标值或评价值最佳的邻居入选。</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spTree>
    <p:extLst>
      <p:ext uri="{BB962C8B-B14F-4D97-AF65-F5344CB8AC3E}">
        <p14:creationId xmlns:p14="http://schemas.microsoft.com/office/powerpoint/2010/main" val="2033137907"/>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91" y="2853046"/>
            <a:ext cx="12858044" cy="137162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ysClr val="windowText" lastClr="000000"/>
                </a:solidFill>
              </a:ln>
              <a:solidFill>
                <a:sysClr val="windowText" lastClr="000000"/>
              </a:solidFill>
              <a:latin typeface="黑体" panose="02010609060101010101" pitchFamily="49" charset="-122"/>
              <a:ea typeface="黑体" panose="02010609060101010101" pitchFamily="49" charset="-122"/>
            </a:endParaRPr>
          </a:p>
        </p:txBody>
      </p:sp>
      <p:sp>
        <p:nvSpPr>
          <p:cNvPr id="2053" name="文本框 14"/>
          <p:cNvSpPr txBox="1">
            <a:spLocks noChangeArrowheads="1"/>
          </p:cNvSpPr>
          <p:nvPr>
            <p:custDataLst>
              <p:tags r:id="rId2"/>
            </p:custDataLst>
          </p:nvPr>
        </p:nvSpPr>
        <p:spPr bwMode="auto">
          <a:xfrm>
            <a:off x="3450724" y="2745708"/>
            <a:ext cx="1231106"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9600" dirty="0">
                <a:solidFill>
                  <a:schemeClr val="bg1"/>
                </a:solidFill>
                <a:latin typeface="黑体" panose="02010609060101010101" pitchFamily="49" charset="-122"/>
                <a:ea typeface="黑体" panose="02010609060101010101" pitchFamily="49" charset="-122"/>
                <a:sym typeface="Arial" panose="020B0604020202020204" pitchFamily="34" charset="0"/>
              </a:rPr>
              <a:t>01</a:t>
            </a:r>
            <a:endParaRPr lang="zh-CN" altLang="en-US" sz="9600" dirty="0">
              <a:solidFill>
                <a:schemeClr val="bg1"/>
              </a:solidFill>
              <a:latin typeface="黑体" panose="02010609060101010101" pitchFamily="49" charset="-122"/>
              <a:ea typeface="黑体" panose="02010609060101010101" pitchFamily="49" charset="-122"/>
              <a:sym typeface="Arial" panose="020B0604020202020204" pitchFamily="34" charset="0"/>
            </a:endParaRPr>
          </a:p>
        </p:txBody>
      </p:sp>
      <p:sp>
        <p:nvSpPr>
          <p:cNvPr id="6" name="标题 5"/>
          <p:cNvSpPr txBox="1"/>
          <p:nvPr>
            <p:custDataLst>
              <p:tags r:id="rId3"/>
            </p:custDataLst>
          </p:nvPr>
        </p:nvSpPr>
        <p:spPr>
          <a:xfrm>
            <a:off x="4715396" y="3040261"/>
            <a:ext cx="8790576" cy="997196"/>
          </a:xfrm>
          <a:prstGeom prst="rect">
            <a:avLst/>
          </a:prstGeom>
          <a:noFill/>
        </p:spPr>
        <p:txBody>
          <a:bodyPr wrap="square" lIns="0" tIns="0" rIns="0" bIns="0" anchor="t" anchorCtr="0">
            <a:spAutoFit/>
          </a:bodyPr>
          <a:lstStyle>
            <a:lvl1pPr algn="ctr">
              <a:lnSpc>
                <a:spcPct val="90000"/>
              </a:lnSpc>
              <a:spcBef>
                <a:spcPct val="0"/>
              </a:spcBef>
              <a:buNone/>
              <a:defRPr sz="4000">
                <a:latin typeface="+mj-lt"/>
                <a:ea typeface="+mj-ea"/>
                <a:cs typeface="+mj-cs"/>
              </a:defRPr>
            </a:lvl1pPr>
          </a:lstStyle>
          <a:p>
            <a:pPr algn="l">
              <a:defRPr/>
            </a:pPr>
            <a:r>
              <a:rPr lang="zh-CN" altLang="en-US" sz="7200" kern="0" dirty="0">
                <a:solidFill>
                  <a:schemeClr val="bg1"/>
                </a:solidFill>
                <a:latin typeface="黑体" panose="02010609060101010101" pitchFamily="49" charset="-122"/>
                <a:ea typeface="黑体" panose="02010609060101010101" pitchFamily="49" charset="-122"/>
                <a:sym typeface="Arial" panose="020B0604020202020204" pitchFamily="34" charset="0"/>
              </a:rPr>
              <a:t>遗传算法</a:t>
            </a:r>
          </a:p>
        </p:txBody>
      </p:sp>
    </p:spTree>
    <p:custDataLst>
      <p:tags r:id="rId1"/>
    </p:custDataLst>
    <p:extLst>
      <p:ext uri="{BB962C8B-B14F-4D97-AF65-F5344CB8AC3E}">
        <p14:creationId xmlns:p14="http://schemas.microsoft.com/office/powerpoint/2010/main" val="2808021147"/>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xmlns="" id="{B74A6A5B-7265-6746-8EDC-9B3CDE187409}"/>
              </a:ext>
            </a:extLst>
          </p:cNvPr>
          <p:cNvGrpSpPr/>
          <p:nvPr/>
        </p:nvGrpSpPr>
        <p:grpSpPr>
          <a:xfrm>
            <a:off x="596727" y="472248"/>
            <a:ext cx="5409245" cy="523220"/>
            <a:chOff x="-4764" y="99435"/>
            <a:chExt cx="5409245" cy="523220"/>
          </a:xfrm>
        </p:grpSpPr>
        <p:sp>
          <p:nvSpPr>
            <p:cNvPr id="33" name="文本框 32">
              <a:extLst>
                <a:ext uri="{FF2B5EF4-FFF2-40B4-BE49-F238E27FC236}">
                  <a16:creationId xmlns:a16="http://schemas.microsoft.com/office/drawing/2014/main" xmlns="" id="{DEE02059-6358-F94E-A16E-168FF82FB428}"/>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禁忌搜索算法</a:t>
              </a:r>
            </a:p>
          </p:txBody>
        </p:sp>
        <p:grpSp>
          <p:nvGrpSpPr>
            <p:cNvPr id="34" name="组合 33">
              <a:extLst>
                <a:ext uri="{FF2B5EF4-FFF2-40B4-BE49-F238E27FC236}">
                  <a16:creationId xmlns:a16="http://schemas.microsoft.com/office/drawing/2014/main" xmlns="" id="{3323A2BB-49C0-4747-9088-C4FFAA4FC1BE}"/>
                </a:ext>
              </a:extLst>
            </p:cNvPr>
            <p:cNvGrpSpPr/>
            <p:nvPr/>
          </p:nvGrpSpPr>
          <p:grpSpPr>
            <a:xfrm>
              <a:off x="-4764" y="142875"/>
              <a:ext cx="565783" cy="436341"/>
              <a:chOff x="-4764" y="142875"/>
              <a:chExt cx="565783" cy="436341"/>
            </a:xfrm>
          </p:grpSpPr>
          <p:sp>
            <p:nvSpPr>
              <p:cNvPr id="35" name="矩形 34">
                <a:extLst>
                  <a:ext uri="{FF2B5EF4-FFF2-40B4-BE49-F238E27FC236}">
                    <a16:creationId xmlns:a16="http://schemas.microsoft.com/office/drawing/2014/main" xmlns=""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xmlns=""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13" name="Rectangle 26">
            <a:extLst>
              <a:ext uri="{FF2B5EF4-FFF2-40B4-BE49-F238E27FC236}">
                <a16:creationId xmlns:a16="http://schemas.microsoft.com/office/drawing/2014/main" xmlns="" id="{686EAADD-BBB5-4A75-B059-48233FDE1EDA}"/>
              </a:ext>
            </a:extLst>
          </p:cNvPr>
          <p:cNvSpPr/>
          <p:nvPr/>
        </p:nvSpPr>
        <p:spPr>
          <a:xfrm>
            <a:off x="2161125" y="1352011"/>
            <a:ext cx="8084674" cy="417654"/>
          </a:xfrm>
          <a:prstGeom prst="rect">
            <a:avLst/>
          </a:prstGeom>
        </p:spPr>
        <p:txBody>
          <a:bodyPr wrap="square" lIns="96430" tIns="48216" rIns="96430" bIns="48216">
            <a:spAutoFit/>
          </a:bodyPr>
          <a:lstStyle/>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0" name="Pentagon 33">
            <a:extLst>
              <a:ext uri="{FF2B5EF4-FFF2-40B4-BE49-F238E27FC236}">
                <a16:creationId xmlns:a16="http://schemas.microsoft.com/office/drawing/2014/main" xmlns="" id="{9EF8DAF3-942D-4378-A07C-73055D9FE522}"/>
              </a:ext>
            </a:extLst>
          </p:cNvPr>
          <p:cNvSpPr/>
          <p:nvPr/>
        </p:nvSpPr>
        <p:spPr>
          <a:xfrm>
            <a:off x="1532831" y="148975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mc:AlternateContent xmlns:mc="http://schemas.openxmlformats.org/markup-compatibility/2006">
        <mc:Choice xmlns:a14="http://schemas.microsoft.com/office/drawing/2010/main" Requires="a14">
          <p:sp>
            <p:nvSpPr>
              <p:cNvPr id="11" name="Rectangle 26">
                <a:extLst>
                  <a:ext uri="{FF2B5EF4-FFF2-40B4-BE49-F238E27FC236}">
                    <a16:creationId xmlns:a16="http://schemas.microsoft.com/office/drawing/2014/main" xmlns="" id="{7333FBA8-87E1-4110-A516-EA9615A2CAB9}"/>
                  </a:ext>
                </a:extLst>
              </p:cNvPr>
              <p:cNvSpPr/>
              <p:nvPr/>
            </p:nvSpPr>
            <p:spPr>
              <a:xfrm>
                <a:off x="2157521" y="1456085"/>
                <a:ext cx="9816470" cy="3079665"/>
              </a:xfrm>
              <a:prstGeom prst="rect">
                <a:avLst/>
              </a:prstGeom>
            </p:spPr>
            <p:txBody>
              <a:bodyPr wrap="square" lIns="96430" tIns="48216" rIns="96430" bIns="48216">
                <a:spAutoFit/>
              </a:bodyPr>
              <a:lstStyle/>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3.</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禁忌对象和禁忌长度：禁忌表中的两个主要指标是禁忌对象和禁忌长度。禁忌算法中，由于我们要避免一些操作的重复进行，就要将一些元素放到禁忌表中以禁止对这些元素进行操作，这些元素就是我们指的禁忌对象。禁忌长度是被禁对象不允许选取的迭代次数。一般是给被禁对象</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x</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一个数（禁忌长度）</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t</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，要求对象</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x</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在</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t</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步迭代内被禁，在禁忌表中采用</a:t>
                </a:r>
                <a:r>
                  <a:rPr lang="en-US" altLang="zh-CN" sz="2000" dirty="0" err="1">
                    <a:solidFill>
                      <a:schemeClr val="accent1">
                        <a:lumMod val="75000"/>
                      </a:schemeClr>
                    </a:solidFill>
                    <a:latin typeface="黑体" panose="02010609060101010101" pitchFamily="49" charset="-122"/>
                    <a:ea typeface="黑体" panose="02010609060101010101" pitchFamily="49" charset="-122"/>
                    <a:cs typeface="+mn-ea"/>
                  </a:rPr>
                  <a:t>tabu</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(x)=t</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记忆，每迭代一步，该项指标做运算</a:t>
                </a:r>
                <a:r>
                  <a:rPr lang="en-US" altLang="zh-CN" sz="2000" dirty="0" err="1">
                    <a:solidFill>
                      <a:schemeClr val="accent1">
                        <a:lumMod val="75000"/>
                      </a:schemeClr>
                    </a:solidFill>
                    <a:latin typeface="黑体" panose="02010609060101010101" pitchFamily="49" charset="-122"/>
                    <a:ea typeface="黑体" panose="02010609060101010101" pitchFamily="49" charset="-122"/>
                    <a:cs typeface="+mn-ea"/>
                  </a:rPr>
                  <a:t>tabu</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(x)=t-1</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直到</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0</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时解禁。于是，我们可将所有元素分成两类，被禁元素和自由元素。禁忌长度</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t</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的选取可以有多种方法，例如</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t=</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常数</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t=[</a:t>
                </a:r>
                <a14:m>
                  <m:oMath xmlns:m="http://schemas.openxmlformats.org/officeDocument/2006/math">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m:t>
                    </m:r>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𝑛</m:t>
                    </m:r>
                  </m:oMath>
                </a14:m>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，其中</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n</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为邻域中邻居的个数；这种规则容易在算法中实现</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mc:Choice>
        <mc:Fallback>
          <p:sp>
            <p:nvSpPr>
              <p:cNvPr id="11" name="Rectangle 26">
                <a:extLst>
                  <a:ext uri="{FF2B5EF4-FFF2-40B4-BE49-F238E27FC236}">
                    <a16:creationId xmlns:a16="http://schemas.microsoft.com/office/drawing/2014/main" xmlns:a14="http://schemas.microsoft.com/office/drawing/2010/main" xmlns="" id="{7333FBA8-87E1-4110-A516-EA9615A2CAB9}"/>
                  </a:ext>
                </a:extLst>
              </p:cNvPr>
              <p:cNvSpPr>
                <a:spLocks noRot="1" noChangeAspect="1" noMove="1" noResize="1" noEditPoints="1" noAdjustHandles="1" noChangeArrowheads="1" noChangeShapeType="1" noTextEdit="1"/>
              </p:cNvSpPr>
              <p:nvPr/>
            </p:nvSpPr>
            <p:spPr>
              <a:xfrm>
                <a:off x="2157521" y="1456085"/>
                <a:ext cx="9816470" cy="3079665"/>
              </a:xfrm>
              <a:prstGeom prst="rect">
                <a:avLst/>
              </a:prstGeom>
              <a:blipFill rotWithShape="0">
                <a:blip r:embed="rId3"/>
                <a:stretch>
                  <a:fillRect l="-621" t="-594" r="-870" b="-7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55011721"/>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xmlns="" id="{B74A6A5B-7265-6746-8EDC-9B3CDE187409}"/>
              </a:ext>
            </a:extLst>
          </p:cNvPr>
          <p:cNvGrpSpPr/>
          <p:nvPr/>
        </p:nvGrpSpPr>
        <p:grpSpPr>
          <a:xfrm>
            <a:off x="596727" y="472248"/>
            <a:ext cx="5409245" cy="523220"/>
            <a:chOff x="-4764" y="99435"/>
            <a:chExt cx="5409245" cy="523220"/>
          </a:xfrm>
        </p:grpSpPr>
        <p:sp>
          <p:nvSpPr>
            <p:cNvPr id="33" name="文本框 32">
              <a:extLst>
                <a:ext uri="{FF2B5EF4-FFF2-40B4-BE49-F238E27FC236}">
                  <a16:creationId xmlns:a16="http://schemas.microsoft.com/office/drawing/2014/main" xmlns="" id="{DEE02059-6358-F94E-A16E-168FF82FB428}"/>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禁忌搜索算法</a:t>
              </a:r>
            </a:p>
          </p:txBody>
        </p:sp>
        <p:grpSp>
          <p:nvGrpSpPr>
            <p:cNvPr id="34" name="组合 33">
              <a:extLst>
                <a:ext uri="{FF2B5EF4-FFF2-40B4-BE49-F238E27FC236}">
                  <a16:creationId xmlns:a16="http://schemas.microsoft.com/office/drawing/2014/main" xmlns="" id="{3323A2BB-49C0-4747-9088-C4FFAA4FC1BE}"/>
                </a:ext>
              </a:extLst>
            </p:cNvPr>
            <p:cNvGrpSpPr/>
            <p:nvPr/>
          </p:nvGrpSpPr>
          <p:grpSpPr>
            <a:xfrm>
              <a:off x="-4764" y="142875"/>
              <a:ext cx="565783" cy="436341"/>
              <a:chOff x="-4764" y="142875"/>
              <a:chExt cx="565783" cy="436341"/>
            </a:xfrm>
          </p:grpSpPr>
          <p:sp>
            <p:nvSpPr>
              <p:cNvPr id="35" name="矩形 34">
                <a:extLst>
                  <a:ext uri="{FF2B5EF4-FFF2-40B4-BE49-F238E27FC236}">
                    <a16:creationId xmlns:a16="http://schemas.microsoft.com/office/drawing/2014/main" xmlns=""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xmlns=""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13" name="Rectangle 26">
            <a:extLst>
              <a:ext uri="{FF2B5EF4-FFF2-40B4-BE49-F238E27FC236}">
                <a16:creationId xmlns:a16="http://schemas.microsoft.com/office/drawing/2014/main" xmlns="" id="{686EAADD-BBB5-4A75-B059-48233FDE1EDA}"/>
              </a:ext>
            </a:extLst>
          </p:cNvPr>
          <p:cNvSpPr/>
          <p:nvPr/>
        </p:nvSpPr>
        <p:spPr>
          <a:xfrm>
            <a:off x="2161125" y="1352011"/>
            <a:ext cx="8084674" cy="417654"/>
          </a:xfrm>
          <a:prstGeom prst="rect">
            <a:avLst/>
          </a:prstGeom>
        </p:spPr>
        <p:txBody>
          <a:bodyPr wrap="square" lIns="96430" tIns="48216" rIns="96430" bIns="48216">
            <a:spAutoFit/>
          </a:bodyPr>
          <a:lstStyle/>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0" name="Pentagon 33">
            <a:extLst>
              <a:ext uri="{FF2B5EF4-FFF2-40B4-BE49-F238E27FC236}">
                <a16:creationId xmlns:a16="http://schemas.microsoft.com/office/drawing/2014/main" xmlns="" id="{9EF8DAF3-942D-4378-A07C-73055D9FE522}"/>
              </a:ext>
            </a:extLst>
          </p:cNvPr>
          <p:cNvSpPr/>
          <p:nvPr/>
        </p:nvSpPr>
        <p:spPr>
          <a:xfrm>
            <a:off x="1532831" y="148975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1" name="Rectangle 26">
            <a:extLst>
              <a:ext uri="{FF2B5EF4-FFF2-40B4-BE49-F238E27FC236}">
                <a16:creationId xmlns:a16="http://schemas.microsoft.com/office/drawing/2014/main" xmlns="" id="{7333FBA8-87E1-4110-A516-EA9615A2CAB9}"/>
              </a:ext>
            </a:extLst>
          </p:cNvPr>
          <p:cNvSpPr/>
          <p:nvPr/>
        </p:nvSpPr>
        <p:spPr>
          <a:xfrm>
            <a:off x="2157521" y="1456085"/>
            <a:ext cx="9672454" cy="1205369"/>
          </a:xfrm>
          <a:prstGeom prst="rect">
            <a:avLst/>
          </a:prstGeom>
        </p:spPr>
        <p:txBody>
          <a:bodyPr wrap="square" lIns="96430" tIns="48216" rIns="96430" bIns="48216">
            <a:spAutoFit/>
          </a:bodyPr>
          <a:lstStyle/>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4.</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评价函数：是侯选集合元素选取的一个评价公式，侯选集合的元素通过评价函数值来选取。以目标函数作为评价函数是比较容易理解的。目标值是一个非常直观的指标，但有时为了方便或易于计算，会采用其他函数来取代目标函数。</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sp>
        <p:nvSpPr>
          <p:cNvPr id="12" name="Pentagon 33">
            <a:extLst>
              <a:ext uri="{FF2B5EF4-FFF2-40B4-BE49-F238E27FC236}">
                <a16:creationId xmlns:a16="http://schemas.microsoft.com/office/drawing/2014/main" xmlns="" id="{9B7A1C96-80C4-4E9E-8545-23B1E43C67B5}"/>
              </a:ext>
            </a:extLst>
          </p:cNvPr>
          <p:cNvSpPr/>
          <p:nvPr/>
        </p:nvSpPr>
        <p:spPr>
          <a:xfrm>
            <a:off x="1529830" y="3617402"/>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4" name="Rectangle 26">
            <a:extLst>
              <a:ext uri="{FF2B5EF4-FFF2-40B4-BE49-F238E27FC236}">
                <a16:creationId xmlns:a16="http://schemas.microsoft.com/office/drawing/2014/main" xmlns="" id="{3531ACE0-5D7D-4C88-B4D0-1097477DCEAE}"/>
              </a:ext>
            </a:extLst>
          </p:cNvPr>
          <p:cNvSpPr/>
          <p:nvPr/>
        </p:nvSpPr>
        <p:spPr>
          <a:xfrm>
            <a:off x="2154520" y="3583730"/>
            <a:ext cx="9531439" cy="1328480"/>
          </a:xfrm>
          <a:prstGeom prst="rect">
            <a:avLst/>
          </a:prstGeom>
        </p:spPr>
        <p:txBody>
          <a:bodyPr wrap="square" lIns="96430" tIns="48216" rIns="96430" bIns="48216">
            <a:spAutoFit/>
          </a:bodyPr>
          <a:lstStyle/>
          <a:p>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5.</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特赦规则：在禁忌搜索算法的迭代过程中，会出现侯选集中的全部对象都被禁忌，或有一对象被禁，但若解禁则其目标值将有非常大的下降情况。在这样的情况下，为了达到全局最优，我们会让一些禁忌对象重新可选。这种方法称为特赦，相应的规则称为特赦规则。</a:t>
            </a:r>
          </a:p>
        </p:txBody>
      </p:sp>
    </p:spTree>
    <p:extLst>
      <p:ext uri="{BB962C8B-B14F-4D97-AF65-F5344CB8AC3E}">
        <p14:creationId xmlns:p14="http://schemas.microsoft.com/office/powerpoint/2010/main" val="37155893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xmlns="" id="{B74A6A5B-7265-6746-8EDC-9B3CDE187409}"/>
              </a:ext>
            </a:extLst>
          </p:cNvPr>
          <p:cNvGrpSpPr/>
          <p:nvPr/>
        </p:nvGrpSpPr>
        <p:grpSpPr>
          <a:xfrm>
            <a:off x="596727" y="472248"/>
            <a:ext cx="5409245" cy="523220"/>
            <a:chOff x="-4764" y="99435"/>
            <a:chExt cx="5409245" cy="523220"/>
          </a:xfrm>
        </p:grpSpPr>
        <p:sp>
          <p:nvSpPr>
            <p:cNvPr id="33" name="文本框 32">
              <a:extLst>
                <a:ext uri="{FF2B5EF4-FFF2-40B4-BE49-F238E27FC236}">
                  <a16:creationId xmlns:a16="http://schemas.microsoft.com/office/drawing/2014/main" xmlns="" id="{DEE02059-6358-F94E-A16E-168FF82FB428}"/>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禁忌搜索算法</a:t>
              </a:r>
            </a:p>
          </p:txBody>
        </p:sp>
        <p:grpSp>
          <p:nvGrpSpPr>
            <p:cNvPr id="34" name="组合 33">
              <a:extLst>
                <a:ext uri="{FF2B5EF4-FFF2-40B4-BE49-F238E27FC236}">
                  <a16:creationId xmlns:a16="http://schemas.microsoft.com/office/drawing/2014/main" xmlns="" id="{3323A2BB-49C0-4747-9088-C4FFAA4FC1BE}"/>
                </a:ext>
              </a:extLst>
            </p:cNvPr>
            <p:cNvGrpSpPr/>
            <p:nvPr/>
          </p:nvGrpSpPr>
          <p:grpSpPr>
            <a:xfrm>
              <a:off x="-4764" y="142875"/>
              <a:ext cx="565783" cy="436341"/>
              <a:chOff x="-4764" y="142875"/>
              <a:chExt cx="565783" cy="436341"/>
            </a:xfrm>
          </p:grpSpPr>
          <p:sp>
            <p:nvSpPr>
              <p:cNvPr id="35" name="矩形 34">
                <a:extLst>
                  <a:ext uri="{FF2B5EF4-FFF2-40B4-BE49-F238E27FC236}">
                    <a16:creationId xmlns:a16="http://schemas.microsoft.com/office/drawing/2014/main" xmlns=""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xmlns=""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13" name="Rectangle 26">
            <a:extLst>
              <a:ext uri="{FF2B5EF4-FFF2-40B4-BE49-F238E27FC236}">
                <a16:creationId xmlns:a16="http://schemas.microsoft.com/office/drawing/2014/main" xmlns="" id="{686EAADD-BBB5-4A75-B059-48233FDE1EDA}"/>
              </a:ext>
            </a:extLst>
          </p:cNvPr>
          <p:cNvSpPr/>
          <p:nvPr/>
        </p:nvSpPr>
        <p:spPr>
          <a:xfrm>
            <a:off x="2161125" y="1352011"/>
            <a:ext cx="8084674" cy="417654"/>
          </a:xfrm>
          <a:prstGeom prst="rect">
            <a:avLst/>
          </a:prstGeom>
        </p:spPr>
        <p:txBody>
          <a:bodyPr wrap="square" lIns="96430" tIns="48216" rIns="96430" bIns="48216">
            <a:spAutoFit/>
          </a:bodyPr>
          <a:lstStyle/>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0" name="Pentagon 33">
            <a:extLst>
              <a:ext uri="{FF2B5EF4-FFF2-40B4-BE49-F238E27FC236}">
                <a16:creationId xmlns:a16="http://schemas.microsoft.com/office/drawing/2014/main" xmlns="" id="{9EF8DAF3-942D-4378-A07C-73055D9FE522}"/>
              </a:ext>
            </a:extLst>
          </p:cNvPr>
          <p:cNvSpPr/>
          <p:nvPr/>
        </p:nvSpPr>
        <p:spPr>
          <a:xfrm>
            <a:off x="1532831" y="148975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1" name="Rectangle 26">
            <a:extLst>
              <a:ext uri="{FF2B5EF4-FFF2-40B4-BE49-F238E27FC236}">
                <a16:creationId xmlns:a16="http://schemas.microsoft.com/office/drawing/2014/main" xmlns="" id="{7333FBA8-87E1-4110-A516-EA9615A2CAB9}"/>
              </a:ext>
            </a:extLst>
          </p:cNvPr>
          <p:cNvSpPr/>
          <p:nvPr/>
        </p:nvSpPr>
        <p:spPr>
          <a:xfrm>
            <a:off x="2157521" y="1456085"/>
            <a:ext cx="9672454" cy="2313365"/>
          </a:xfrm>
          <a:prstGeom prst="rect">
            <a:avLst/>
          </a:prstGeom>
        </p:spPr>
        <p:txBody>
          <a:bodyPr wrap="square" lIns="96430" tIns="48216" rIns="96430" bIns="48216">
            <a:spAutoFit/>
          </a:bodyPr>
          <a:lstStyle/>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6.</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记忆频率信息：在计算的过程中，记忆一些信息对解决问题是有利的。如一个最好的目标值出现的频率很高，这使我们有理由推测：现有参数的算法可能无法再得到更好的解。根据解决问题的需要，我们可以记忆解集合、被禁对象组、目标值集合等的出现频率。频率信息有助于进一步加强禁忌搜索的效率。我们可以根据频率信息动态控制禁忌的长度。一个最佳的目标值出现的频率很高，有理由终止计算而将此值认为是最优值。</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spTree>
    <p:extLst>
      <p:ext uri="{BB962C8B-B14F-4D97-AF65-F5344CB8AC3E}">
        <p14:creationId xmlns:p14="http://schemas.microsoft.com/office/powerpoint/2010/main" val="2681630277"/>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xmlns="" id="{B74A6A5B-7265-6746-8EDC-9B3CDE187409}"/>
              </a:ext>
            </a:extLst>
          </p:cNvPr>
          <p:cNvGrpSpPr/>
          <p:nvPr/>
        </p:nvGrpSpPr>
        <p:grpSpPr>
          <a:xfrm>
            <a:off x="596727" y="472248"/>
            <a:ext cx="5409245" cy="523220"/>
            <a:chOff x="-4764" y="99435"/>
            <a:chExt cx="5409245" cy="523220"/>
          </a:xfrm>
        </p:grpSpPr>
        <p:sp>
          <p:nvSpPr>
            <p:cNvPr id="33" name="文本框 32">
              <a:extLst>
                <a:ext uri="{FF2B5EF4-FFF2-40B4-BE49-F238E27FC236}">
                  <a16:creationId xmlns:a16="http://schemas.microsoft.com/office/drawing/2014/main" xmlns="" id="{DEE02059-6358-F94E-A16E-168FF82FB428}"/>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禁忌搜索算法</a:t>
              </a:r>
            </a:p>
          </p:txBody>
        </p:sp>
        <p:grpSp>
          <p:nvGrpSpPr>
            <p:cNvPr id="34" name="组合 33">
              <a:extLst>
                <a:ext uri="{FF2B5EF4-FFF2-40B4-BE49-F238E27FC236}">
                  <a16:creationId xmlns:a16="http://schemas.microsoft.com/office/drawing/2014/main" xmlns="" id="{3323A2BB-49C0-4747-9088-C4FFAA4FC1BE}"/>
                </a:ext>
              </a:extLst>
            </p:cNvPr>
            <p:cNvGrpSpPr/>
            <p:nvPr/>
          </p:nvGrpSpPr>
          <p:grpSpPr>
            <a:xfrm>
              <a:off x="-4764" y="142875"/>
              <a:ext cx="565783" cy="436341"/>
              <a:chOff x="-4764" y="142875"/>
              <a:chExt cx="565783" cy="436341"/>
            </a:xfrm>
          </p:grpSpPr>
          <p:sp>
            <p:nvSpPr>
              <p:cNvPr id="35" name="矩形 34">
                <a:extLst>
                  <a:ext uri="{FF2B5EF4-FFF2-40B4-BE49-F238E27FC236}">
                    <a16:creationId xmlns:a16="http://schemas.microsoft.com/office/drawing/2014/main" xmlns=""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xmlns=""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13" name="Rectangle 26">
            <a:extLst>
              <a:ext uri="{FF2B5EF4-FFF2-40B4-BE49-F238E27FC236}">
                <a16:creationId xmlns:a16="http://schemas.microsoft.com/office/drawing/2014/main" xmlns="" id="{686EAADD-BBB5-4A75-B059-48233FDE1EDA}"/>
              </a:ext>
            </a:extLst>
          </p:cNvPr>
          <p:cNvSpPr/>
          <p:nvPr/>
        </p:nvSpPr>
        <p:spPr>
          <a:xfrm>
            <a:off x="2161125" y="1352011"/>
            <a:ext cx="8084674" cy="417654"/>
          </a:xfrm>
          <a:prstGeom prst="rect">
            <a:avLst/>
          </a:prstGeom>
        </p:spPr>
        <p:txBody>
          <a:bodyPr wrap="square" lIns="96430" tIns="48216" rIns="96430" bIns="48216">
            <a:spAutoFit/>
          </a:bodyPr>
          <a:lstStyle/>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0" name="Pentagon 33">
            <a:extLst>
              <a:ext uri="{FF2B5EF4-FFF2-40B4-BE49-F238E27FC236}">
                <a16:creationId xmlns:a16="http://schemas.microsoft.com/office/drawing/2014/main" xmlns="" id="{9EF8DAF3-942D-4378-A07C-73055D9FE522}"/>
              </a:ext>
            </a:extLst>
          </p:cNvPr>
          <p:cNvSpPr/>
          <p:nvPr/>
        </p:nvSpPr>
        <p:spPr>
          <a:xfrm>
            <a:off x="1532831" y="148975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1" name="Rectangle 26">
            <a:extLst>
              <a:ext uri="{FF2B5EF4-FFF2-40B4-BE49-F238E27FC236}">
                <a16:creationId xmlns:a16="http://schemas.microsoft.com/office/drawing/2014/main" xmlns="" id="{7333FBA8-87E1-4110-A516-EA9615A2CAB9}"/>
              </a:ext>
            </a:extLst>
          </p:cNvPr>
          <p:cNvSpPr/>
          <p:nvPr/>
        </p:nvSpPr>
        <p:spPr>
          <a:xfrm>
            <a:off x="2157521" y="1456085"/>
            <a:ext cx="6841533" cy="417654"/>
          </a:xfrm>
          <a:prstGeom prst="rect">
            <a:avLst/>
          </a:prstGeom>
        </p:spPr>
        <p:txBody>
          <a:bodyPr wrap="square" lIns="96430" tIns="48216" rIns="96430" bIns="48216">
            <a:spAutoFit/>
          </a:bodyPr>
          <a:lstStyle/>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例子</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(p01)</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：使用禁忌搜索算法求解</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e01</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中的问题。</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sp>
        <p:nvSpPr>
          <p:cNvPr id="12" name="Pentagon 33">
            <a:extLst>
              <a:ext uri="{FF2B5EF4-FFF2-40B4-BE49-F238E27FC236}">
                <a16:creationId xmlns:a16="http://schemas.microsoft.com/office/drawing/2014/main" xmlns="" id="{B6280462-9E23-4130-B9AC-ABC588C9620D}"/>
              </a:ext>
            </a:extLst>
          </p:cNvPr>
          <p:cNvSpPr/>
          <p:nvPr/>
        </p:nvSpPr>
        <p:spPr>
          <a:xfrm>
            <a:off x="1532831" y="4059271"/>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4" name="Rectangle 26">
            <a:extLst>
              <a:ext uri="{FF2B5EF4-FFF2-40B4-BE49-F238E27FC236}">
                <a16:creationId xmlns:a16="http://schemas.microsoft.com/office/drawing/2014/main" xmlns="" id="{CCB543D5-0C0A-4618-A4A3-81BF8E4B1DA0}"/>
              </a:ext>
            </a:extLst>
          </p:cNvPr>
          <p:cNvSpPr/>
          <p:nvPr/>
        </p:nvSpPr>
        <p:spPr>
          <a:xfrm>
            <a:off x="2157521" y="4025599"/>
            <a:ext cx="9744462" cy="466706"/>
          </a:xfrm>
          <a:prstGeom prst="rect">
            <a:avLst/>
          </a:prstGeom>
        </p:spPr>
        <p:txBody>
          <a:bodyPr wrap="square" lIns="96430" tIns="48216" rIns="96430" bIns="48216">
            <a:spAutoFit/>
          </a:bodyPr>
          <a:lstStyle/>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1.</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解空间：解空间</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S</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可表为 </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{1,2,3,…,102}</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的所有固定起点和终点的循环排列集合。</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spTree>
    <p:extLst>
      <p:ext uri="{BB962C8B-B14F-4D97-AF65-F5344CB8AC3E}">
        <p14:creationId xmlns:p14="http://schemas.microsoft.com/office/powerpoint/2010/main" val="847844911"/>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xmlns="" id="{B74A6A5B-7265-6746-8EDC-9B3CDE187409}"/>
              </a:ext>
            </a:extLst>
          </p:cNvPr>
          <p:cNvGrpSpPr/>
          <p:nvPr/>
        </p:nvGrpSpPr>
        <p:grpSpPr>
          <a:xfrm>
            <a:off x="596727" y="472248"/>
            <a:ext cx="5409245" cy="523220"/>
            <a:chOff x="-4764" y="99435"/>
            <a:chExt cx="5409245" cy="523220"/>
          </a:xfrm>
        </p:grpSpPr>
        <p:sp>
          <p:nvSpPr>
            <p:cNvPr id="33" name="文本框 32">
              <a:extLst>
                <a:ext uri="{FF2B5EF4-FFF2-40B4-BE49-F238E27FC236}">
                  <a16:creationId xmlns:a16="http://schemas.microsoft.com/office/drawing/2014/main" xmlns="" id="{DEE02059-6358-F94E-A16E-168FF82FB428}"/>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禁忌搜索算法</a:t>
              </a:r>
            </a:p>
          </p:txBody>
        </p:sp>
        <p:grpSp>
          <p:nvGrpSpPr>
            <p:cNvPr id="34" name="组合 33">
              <a:extLst>
                <a:ext uri="{FF2B5EF4-FFF2-40B4-BE49-F238E27FC236}">
                  <a16:creationId xmlns:a16="http://schemas.microsoft.com/office/drawing/2014/main" xmlns="" id="{3323A2BB-49C0-4747-9088-C4FFAA4FC1BE}"/>
                </a:ext>
              </a:extLst>
            </p:cNvPr>
            <p:cNvGrpSpPr/>
            <p:nvPr/>
          </p:nvGrpSpPr>
          <p:grpSpPr>
            <a:xfrm>
              <a:off x="-4764" y="142875"/>
              <a:ext cx="565783" cy="436341"/>
              <a:chOff x="-4764" y="142875"/>
              <a:chExt cx="565783" cy="436341"/>
            </a:xfrm>
          </p:grpSpPr>
          <p:sp>
            <p:nvSpPr>
              <p:cNvPr id="35" name="矩形 34">
                <a:extLst>
                  <a:ext uri="{FF2B5EF4-FFF2-40B4-BE49-F238E27FC236}">
                    <a16:creationId xmlns:a16="http://schemas.microsoft.com/office/drawing/2014/main" xmlns=""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xmlns=""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13" name="Rectangle 26">
            <a:extLst>
              <a:ext uri="{FF2B5EF4-FFF2-40B4-BE49-F238E27FC236}">
                <a16:creationId xmlns:a16="http://schemas.microsoft.com/office/drawing/2014/main" xmlns="" id="{686EAADD-BBB5-4A75-B059-48233FDE1EDA}"/>
              </a:ext>
            </a:extLst>
          </p:cNvPr>
          <p:cNvSpPr/>
          <p:nvPr/>
        </p:nvSpPr>
        <p:spPr>
          <a:xfrm>
            <a:off x="2161125" y="1352011"/>
            <a:ext cx="8084674" cy="417654"/>
          </a:xfrm>
          <a:prstGeom prst="rect">
            <a:avLst/>
          </a:prstGeom>
        </p:spPr>
        <p:txBody>
          <a:bodyPr wrap="square" lIns="96430" tIns="48216" rIns="96430" bIns="48216">
            <a:spAutoFit/>
          </a:bodyPr>
          <a:lstStyle/>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0" name="Pentagon 33">
            <a:extLst>
              <a:ext uri="{FF2B5EF4-FFF2-40B4-BE49-F238E27FC236}">
                <a16:creationId xmlns:a16="http://schemas.microsoft.com/office/drawing/2014/main" xmlns="" id="{9EF8DAF3-942D-4378-A07C-73055D9FE522}"/>
              </a:ext>
            </a:extLst>
          </p:cNvPr>
          <p:cNvSpPr/>
          <p:nvPr/>
        </p:nvSpPr>
        <p:spPr>
          <a:xfrm>
            <a:off x="1532831" y="148975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1" name="Rectangle 26">
            <a:extLst>
              <a:ext uri="{FF2B5EF4-FFF2-40B4-BE49-F238E27FC236}">
                <a16:creationId xmlns:a16="http://schemas.microsoft.com/office/drawing/2014/main" xmlns="" id="{7333FBA8-87E1-4110-A516-EA9615A2CAB9}"/>
              </a:ext>
            </a:extLst>
          </p:cNvPr>
          <p:cNvSpPr/>
          <p:nvPr/>
        </p:nvSpPr>
        <p:spPr>
          <a:xfrm>
            <a:off x="2157521" y="1456085"/>
            <a:ext cx="6841533" cy="417654"/>
          </a:xfrm>
          <a:prstGeom prst="rect">
            <a:avLst/>
          </a:prstGeom>
        </p:spPr>
        <p:txBody>
          <a:bodyPr wrap="square" lIns="96430" tIns="48216" rIns="96430" bIns="48216">
            <a:spAutoFit/>
          </a:bodyPr>
          <a:lstStyle/>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2.</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目标函数：目标函数为侦察所有目标的路径长度。</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pic>
        <p:nvPicPr>
          <p:cNvPr id="2" name="图片 1">
            <a:extLst>
              <a:ext uri="{FF2B5EF4-FFF2-40B4-BE49-F238E27FC236}">
                <a16:creationId xmlns:a16="http://schemas.microsoft.com/office/drawing/2014/main" xmlns="" id="{F2E15423-DFE6-4288-B456-029EFD3AD31F}"/>
              </a:ext>
            </a:extLst>
          </p:cNvPr>
          <p:cNvPicPr>
            <a:picLocks noChangeAspect="1"/>
          </p:cNvPicPr>
          <p:nvPr/>
        </p:nvPicPr>
        <p:blipFill>
          <a:blip r:embed="rId3"/>
          <a:stretch>
            <a:fillRect/>
          </a:stretch>
        </p:blipFill>
        <p:spPr>
          <a:xfrm>
            <a:off x="2695575" y="2032149"/>
            <a:ext cx="3733800" cy="733425"/>
          </a:xfrm>
          <a:prstGeom prst="rect">
            <a:avLst/>
          </a:prstGeom>
        </p:spPr>
      </p:pic>
      <p:sp>
        <p:nvSpPr>
          <p:cNvPr id="15" name="Pentagon 33">
            <a:extLst>
              <a:ext uri="{FF2B5EF4-FFF2-40B4-BE49-F238E27FC236}">
                <a16:creationId xmlns:a16="http://schemas.microsoft.com/office/drawing/2014/main" xmlns="" id="{0DF71C96-6DEA-4EC4-B48D-554F7EF4785B}"/>
              </a:ext>
            </a:extLst>
          </p:cNvPr>
          <p:cNvSpPr/>
          <p:nvPr/>
        </p:nvSpPr>
        <p:spPr>
          <a:xfrm>
            <a:off x="1559566" y="2923984"/>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mc:AlternateContent xmlns:mc="http://schemas.openxmlformats.org/markup-compatibility/2006">
        <mc:Choice xmlns:a14="http://schemas.microsoft.com/office/drawing/2010/main" Requires="a14">
          <p:sp>
            <p:nvSpPr>
              <p:cNvPr id="16" name="Rectangle 26">
                <a:extLst>
                  <a:ext uri="{FF2B5EF4-FFF2-40B4-BE49-F238E27FC236}">
                    <a16:creationId xmlns:a16="http://schemas.microsoft.com/office/drawing/2014/main" xmlns="" id="{5D43E593-BDD2-40A3-AA1C-E174CC5EFEEC}"/>
                  </a:ext>
                </a:extLst>
              </p:cNvPr>
              <p:cNvSpPr/>
              <p:nvPr/>
            </p:nvSpPr>
            <p:spPr>
              <a:xfrm>
                <a:off x="2201424" y="2896245"/>
                <a:ext cx="9672791" cy="2313365"/>
              </a:xfrm>
              <a:prstGeom prst="rect">
                <a:avLst/>
              </a:prstGeom>
            </p:spPr>
            <p:txBody>
              <a:bodyPr wrap="square" lIns="96430" tIns="48216" rIns="96430" bIns="48216">
                <a:spAutoFit/>
              </a:bodyPr>
              <a:lstStyle/>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3.</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候选集合：对于路径</a:t>
                </a:r>
                <a14:m>
                  <m:oMath xmlns:m="http://schemas.openxmlformats.org/officeDocument/2006/math">
                    <m:sSub>
                      <m:sSubPr>
                        <m:ctrlPr>
                          <a:rPr lang="en-US" altLang="zh-CN" sz="2000" b="0" i="1" smtClean="0">
                            <a:solidFill>
                              <a:schemeClr val="accent1">
                                <a:lumMod val="75000"/>
                              </a:schemeClr>
                            </a:solidFill>
                            <a:latin typeface="Cambria Math" charset="0"/>
                            <a:ea typeface="黑体" panose="02010609060101010101" pitchFamily="49" charset="-122"/>
                            <a:cs typeface="+mn-ea"/>
                          </a:rPr>
                        </m:ctrlPr>
                      </m:sSubPr>
                      <m:e>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1</m:t>
                        </m:r>
                      </m:sub>
                    </m:sSub>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m:t>
                    </m:r>
                    <m:sSub>
                      <m:sSubPr>
                        <m:ctrlPr>
                          <a:rPr lang="en-US" altLang="zh-CN" sz="2000" b="0" i="1" smtClean="0">
                            <a:solidFill>
                              <a:schemeClr val="accent1">
                                <a:lumMod val="75000"/>
                              </a:schemeClr>
                            </a:solidFill>
                            <a:latin typeface="Cambria Math" charset="0"/>
                            <a:ea typeface="黑体" panose="02010609060101010101" pitchFamily="49" charset="-122"/>
                            <a:cs typeface="+mn-ea"/>
                          </a:rPr>
                        </m:ctrlPr>
                      </m:sSubPr>
                      <m:e>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𝑢</m:t>
                        </m:r>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−1</m:t>
                        </m:r>
                      </m:sub>
                    </m:sSub>
                    <m:sSub>
                      <m:sSubPr>
                        <m:ctrlPr>
                          <a:rPr lang="en-US" altLang="zh-CN" sz="2000" b="0" i="1" smtClean="0">
                            <a:solidFill>
                              <a:schemeClr val="accent1">
                                <a:lumMod val="75000"/>
                              </a:schemeClr>
                            </a:solidFill>
                            <a:latin typeface="Cambria Math" charset="0"/>
                            <a:ea typeface="黑体" panose="02010609060101010101" pitchFamily="49" charset="-122"/>
                            <a:cs typeface="+mn-ea"/>
                          </a:rPr>
                        </m:ctrlPr>
                      </m:sSubPr>
                      <m:e>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𝑢</m:t>
                        </m:r>
                      </m:sub>
                    </m:sSub>
                    <m:sSub>
                      <m:sSubPr>
                        <m:ctrlPr>
                          <a:rPr lang="en-US" altLang="zh-CN" sz="2000" b="0" i="1" smtClean="0">
                            <a:solidFill>
                              <a:schemeClr val="accent1">
                                <a:lumMod val="75000"/>
                              </a:schemeClr>
                            </a:solidFill>
                            <a:latin typeface="Cambria Math" charset="0"/>
                            <a:ea typeface="黑体" panose="02010609060101010101" pitchFamily="49" charset="-122"/>
                            <a:cs typeface="+mn-ea"/>
                          </a:rPr>
                        </m:ctrlPr>
                      </m:sSubPr>
                      <m:e>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𝑢</m:t>
                        </m:r>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+1</m:t>
                        </m:r>
                      </m:sub>
                    </m:sSub>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m:t>
                    </m:r>
                    <m:sSub>
                      <m:sSubPr>
                        <m:ctrlPr>
                          <a:rPr lang="en-US" altLang="zh-CN" sz="2000" b="0" i="1" smtClean="0">
                            <a:solidFill>
                              <a:schemeClr val="accent1">
                                <a:lumMod val="75000"/>
                              </a:schemeClr>
                            </a:solidFill>
                            <a:latin typeface="Cambria Math" charset="0"/>
                            <a:ea typeface="黑体" panose="02010609060101010101" pitchFamily="49" charset="-122"/>
                            <a:cs typeface="+mn-ea"/>
                          </a:rPr>
                        </m:ctrlPr>
                      </m:sSubPr>
                      <m:e>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𝑣</m:t>
                        </m:r>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−1</m:t>
                        </m:r>
                      </m:sub>
                    </m:sSub>
                    <m:sSub>
                      <m:sSubPr>
                        <m:ctrlPr>
                          <a:rPr lang="en-US" altLang="zh-CN" sz="2000" b="0" i="1" smtClean="0">
                            <a:solidFill>
                              <a:schemeClr val="accent1">
                                <a:lumMod val="75000"/>
                              </a:schemeClr>
                            </a:solidFill>
                            <a:latin typeface="Cambria Math" charset="0"/>
                            <a:ea typeface="黑体" panose="02010609060101010101" pitchFamily="49" charset="-122"/>
                            <a:cs typeface="+mn-ea"/>
                          </a:rPr>
                        </m:ctrlPr>
                      </m:sSubPr>
                      <m:e>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𝑣</m:t>
                        </m:r>
                      </m:sub>
                    </m:sSub>
                    <m:sSub>
                      <m:sSubPr>
                        <m:ctrlPr>
                          <a:rPr lang="en-US" altLang="zh-CN" sz="2000" b="0" i="1" smtClean="0">
                            <a:solidFill>
                              <a:schemeClr val="accent1">
                                <a:lumMod val="75000"/>
                              </a:schemeClr>
                            </a:solidFill>
                            <a:latin typeface="Cambria Math" charset="0"/>
                            <a:ea typeface="黑体" panose="02010609060101010101" pitchFamily="49" charset="-122"/>
                            <a:cs typeface="+mn-ea"/>
                          </a:rPr>
                        </m:ctrlPr>
                      </m:sSubPr>
                      <m:e>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𝑣</m:t>
                        </m:r>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+1</m:t>
                        </m:r>
                      </m:sub>
                    </m:sSub>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m:t>
                    </m:r>
                    <m:sSub>
                      <m:sSubPr>
                        <m:ctrlPr>
                          <a:rPr lang="en-US" altLang="zh-CN" sz="2000" b="0" i="1" smtClean="0">
                            <a:solidFill>
                              <a:schemeClr val="accent1">
                                <a:lumMod val="75000"/>
                              </a:schemeClr>
                            </a:solidFill>
                            <a:latin typeface="Cambria Math" charset="0"/>
                            <a:ea typeface="黑体" panose="02010609060101010101" pitchFamily="49" charset="-122"/>
                            <a:cs typeface="+mn-ea"/>
                          </a:rPr>
                        </m:ctrlPr>
                      </m:sSubPr>
                      <m:e>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102</m:t>
                        </m:r>
                      </m:sub>
                    </m:sSub>
                  </m:oMath>
                </a14:m>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交换</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u</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与</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v</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之间的顺序，得到新的路径为：</a:t>
                </a:r>
                <a14:m>
                  <m:oMath xmlns:m="http://schemas.openxmlformats.org/officeDocument/2006/math">
                    <m:sSub>
                      <m:sSubPr>
                        <m:ctrlPr>
                          <a:rPr lang="en-US" altLang="zh-CN" sz="2000" i="1">
                            <a:solidFill>
                              <a:schemeClr val="accent1">
                                <a:lumMod val="75000"/>
                              </a:schemeClr>
                            </a:solidFill>
                            <a:latin typeface="Cambria Math" charset="0"/>
                            <a:ea typeface="黑体" panose="02010609060101010101" pitchFamily="49" charset="-122"/>
                            <a:cs typeface="+mn-ea"/>
                          </a:rPr>
                        </m:ctrlPr>
                      </m:sSubPr>
                      <m:e>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1</m:t>
                        </m:r>
                      </m:sub>
                    </m:sSub>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m:t>
                    </m:r>
                    <m:sSub>
                      <m:sSubPr>
                        <m:ctrlPr>
                          <a:rPr lang="en-US" altLang="zh-CN" sz="2000" i="1">
                            <a:solidFill>
                              <a:schemeClr val="accent1">
                                <a:lumMod val="75000"/>
                              </a:schemeClr>
                            </a:solidFill>
                            <a:latin typeface="Cambria Math" charset="0"/>
                            <a:ea typeface="黑体" panose="02010609060101010101" pitchFamily="49" charset="-122"/>
                            <a:cs typeface="+mn-ea"/>
                          </a:rPr>
                        </m:ctrlPr>
                      </m:sSubPr>
                      <m:e>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𝑢</m:t>
                        </m:r>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−1</m:t>
                        </m:r>
                      </m:sub>
                    </m:sSub>
                    <m:sSub>
                      <m:sSubPr>
                        <m:ctrlPr>
                          <a:rPr lang="en-US" altLang="zh-CN" sz="2000" i="1">
                            <a:solidFill>
                              <a:schemeClr val="accent1">
                                <a:lumMod val="75000"/>
                              </a:schemeClr>
                            </a:solidFill>
                            <a:latin typeface="Cambria Math" charset="0"/>
                            <a:ea typeface="黑体" panose="02010609060101010101" pitchFamily="49" charset="-122"/>
                            <a:cs typeface="+mn-ea"/>
                          </a:rPr>
                        </m:ctrlPr>
                      </m:sSubPr>
                      <m:e>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𝜋</m:t>
                        </m:r>
                      </m:e>
                      <m:sub>
                        <m:r>
                          <m:rPr>
                            <m:sty m:val="p"/>
                          </m:rPr>
                          <a:rPr lang="en-US" altLang="zh-CN" sz="2000" i="1" smtClean="0">
                            <a:solidFill>
                              <a:schemeClr val="accent1">
                                <a:lumMod val="75000"/>
                              </a:schemeClr>
                            </a:solidFill>
                            <a:latin typeface="Cambria Math" panose="02040503050406030204" pitchFamily="18" charset="0"/>
                            <a:ea typeface="黑体" panose="02010609060101010101" pitchFamily="49" charset="-122"/>
                            <a:cs typeface="+mn-ea"/>
                          </a:rPr>
                          <m:t>v</m:t>
                        </m:r>
                      </m:sub>
                    </m:sSub>
                    <m:sSub>
                      <m:sSubPr>
                        <m:ctrlPr>
                          <a:rPr lang="en-US" altLang="zh-CN" sz="2000" i="1">
                            <a:solidFill>
                              <a:schemeClr val="accent1">
                                <a:lumMod val="75000"/>
                              </a:schemeClr>
                            </a:solidFill>
                            <a:latin typeface="Cambria Math" charset="0"/>
                            <a:ea typeface="黑体" panose="02010609060101010101" pitchFamily="49" charset="-122"/>
                            <a:cs typeface="+mn-ea"/>
                          </a:rPr>
                        </m:ctrlPr>
                      </m:sSubPr>
                      <m:e>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𝑢</m:t>
                        </m:r>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+1</m:t>
                        </m:r>
                      </m:sub>
                    </m:sSub>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m:t>
                    </m:r>
                    <m:sSub>
                      <m:sSubPr>
                        <m:ctrlPr>
                          <a:rPr lang="en-US" altLang="zh-CN" sz="2000" i="1">
                            <a:solidFill>
                              <a:schemeClr val="accent1">
                                <a:lumMod val="75000"/>
                              </a:schemeClr>
                            </a:solidFill>
                            <a:latin typeface="Cambria Math" charset="0"/>
                            <a:ea typeface="黑体" panose="02010609060101010101" pitchFamily="49" charset="-122"/>
                            <a:cs typeface="+mn-ea"/>
                          </a:rPr>
                        </m:ctrlPr>
                      </m:sSubPr>
                      <m:e>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𝑣</m:t>
                        </m:r>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−1</m:t>
                        </m:r>
                      </m:sub>
                    </m:sSub>
                    <m:sSub>
                      <m:sSubPr>
                        <m:ctrlPr>
                          <a:rPr lang="en-US" altLang="zh-CN" sz="2000" i="1">
                            <a:solidFill>
                              <a:schemeClr val="accent1">
                                <a:lumMod val="75000"/>
                              </a:schemeClr>
                            </a:solidFill>
                            <a:latin typeface="Cambria Math" charset="0"/>
                            <a:ea typeface="黑体" panose="02010609060101010101" pitchFamily="49" charset="-122"/>
                            <a:cs typeface="+mn-ea"/>
                          </a:rPr>
                        </m:ctrlPr>
                      </m:sSubPr>
                      <m:e>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𝑢</m:t>
                        </m:r>
                      </m:sub>
                    </m:sSub>
                    <m:sSub>
                      <m:sSubPr>
                        <m:ctrlPr>
                          <a:rPr lang="en-US" altLang="zh-CN" sz="2000" i="1">
                            <a:solidFill>
                              <a:schemeClr val="accent1">
                                <a:lumMod val="75000"/>
                              </a:schemeClr>
                            </a:solidFill>
                            <a:latin typeface="Cambria Math" charset="0"/>
                            <a:ea typeface="黑体" panose="02010609060101010101" pitchFamily="49" charset="-122"/>
                            <a:cs typeface="+mn-ea"/>
                          </a:rPr>
                        </m:ctrlPr>
                      </m:sSubPr>
                      <m:e>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𝑣</m:t>
                        </m:r>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+1</m:t>
                        </m:r>
                      </m:sub>
                    </m:sSub>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m:t>
                    </m:r>
                    <m:sSub>
                      <m:sSubPr>
                        <m:ctrlPr>
                          <a:rPr lang="en-US" altLang="zh-CN" sz="2000" i="1">
                            <a:solidFill>
                              <a:schemeClr val="accent1">
                                <a:lumMod val="75000"/>
                              </a:schemeClr>
                            </a:solidFill>
                            <a:latin typeface="Cambria Math" charset="0"/>
                            <a:ea typeface="黑体" panose="02010609060101010101" pitchFamily="49" charset="-122"/>
                            <a:cs typeface="+mn-ea"/>
                          </a:rPr>
                        </m:ctrlPr>
                      </m:sSubPr>
                      <m:e>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𝜋</m:t>
                        </m:r>
                      </m:e>
                      <m:sub>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102</m:t>
                        </m:r>
                      </m:sub>
                    </m:sSub>
                  </m:oMath>
                </a14:m>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称为原路径二邻域的一个邻居。同理可定义原路径三领域的一个邻居。</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如果要考虑当前解的全部二邻域（或三邻域）的邻居，将面临着太大的工作量。因此我们用随机选取的方法每次选取 </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50 </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个邻居组成的集合作为侯选集合。而将省下的时间作更多次搜索，这样做同样可以保证较高的精确度，同时可以大大提高算法的效率。</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mc:Choice>
        <mc:Fallback>
          <p:sp>
            <p:nvSpPr>
              <p:cNvPr id="16" name="Rectangle 26">
                <a:extLst>
                  <a:ext uri="{FF2B5EF4-FFF2-40B4-BE49-F238E27FC236}">
                    <a16:creationId xmlns:a16="http://schemas.microsoft.com/office/drawing/2014/main" xmlns:a14="http://schemas.microsoft.com/office/drawing/2010/main" xmlns="" id="{5D43E593-BDD2-40A3-AA1C-E174CC5EFEEC}"/>
                  </a:ext>
                </a:extLst>
              </p:cNvPr>
              <p:cNvSpPr>
                <a:spLocks noRot="1" noChangeAspect="1" noMove="1" noResize="1" noEditPoints="1" noAdjustHandles="1" noChangeArrowheads="1" noChangeShapeType="1" noTextEdit="1"/>
              </p:cNvSpPr>
              <p:nvPr/>
            </p:nvSpPr>
            <p:spPr>
              <a:xfrm>
                <a:off x="2201424" y="2896245"/>
                <a:ext cx="9672791" cy="2313365"/>
              </a:xfrm>
              <a:prstGeom prst="rect">
                <a:avLst/>
              </a:prstGeom>
              <a:blipFill rotWithShape="0">
                <a:blip r:embed="rId4"/>
                <a:stretch>
                  <a:fillRect l="-630" t="-789" r="-2331" b="-157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98558712"/>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xmlns="" id="{B74A6A5B-7265-6746-8EDC-9B3CDE187409}"/>
              </a:ext>
            </a:extLst>
          </p:cNvPr>
          <p:cNvGrpSpPr/>
          <p:nvPr/>
        </p:nvGrpSpPr>
        <p:grpSpPr>
          <a:xfrm>
            <a:off x="596727" y="472248"/>
            <a:ext cx="5409245" cy="523220"/>
            <a:chOff x="-4764" y="99435"/>
            <a:chExt cx="5409245" cy="523220"/>
          </a:xfrm>
        </p:grpSpPr>
        <p:sp>
          <p:nvSpPr>
            <p:cNvPr id="33" name="文本框 32">
              <a:extLst>
                <a:ext uri="{FF2B5EF4-FFF2-40B4-BE49-F238E27FC236}">
                  <a16:creationId xmlns:a16="http://schemas.microsoft.com/office/drawing/2014/main" xmlns="" id="{DEE02059-6358-F94E-A16E-168FF82FB428}"/>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禁忌搜索算法</a:t>
              </a:r>
            </a:p>
          </p:txBody>
        </p:sp>
        <p:grpSp>
          <p:nvGrpSpPr>
            <p:cNvPr id="34" name="组合 33">
              <a:extLst>
                <a:ext uri="{FF2B5EF4-FFF2-40B4-BE49-F238E27FC236}">
                  <a16:creationId xmlns:a16="http://schemas.microsoft.com/office/drawing/2014/main" xmlns="" id="{3323A2BB-49C0-4747-9088-C4FFAA4FC1BE}"/>
                </a:ext>
              </a:extLst>
            </p:cNvPr>
            <p:cNvGrpSpPr/>
            <p:nvPr/>
          </p:nvGrpSpPr>
          <p:grpSpPr>
            <a:xfrm>
              <a:off x="-4764" y="142875"/>
              <a:ext cx="565783" cy="436341"/>
              <a:chOff x="-4764" y="142875"/>
              <a:chExt cx="565783" cy="436341"/>
            </a:xfrm>
          </p:grpSpPr>
          <p:sp>
            <p:nvSpPr>
              <p:cNvPr id="35" name="矩形 34">
                <a:extLst>
                  <a:ext uri="{FF2B5EF4-FFF2-40B4-BE49-F238E27FC236}">
                    <a16:creationId xmlns:a16="http://schemas.microsoft.com/office/drawing/2014/main" xmlns=""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xmlns=""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13" name="Rectangle 26">
            <a:extLst>
              <a:ext uri="{FF2B5EF4-FFF2-40B4-BE49-F238E27FC236}">
                <a16:creationId xmlns:a16="http://schemas.microsoft.com/office/drawing/2014/main" xmlns="" id="{686EAADD-BBB5-4A75-B059-48233FDE1EDA}"/>
              </a:ext>
            </a:extLst>
          </p:cNvPr>
          <p:cNvSpPr/>
          <p:nvPr/>
        </p:nvSpPr>
        <p:spPr>
          <a:xfrm>
            <a:off x="2161125" y="1352011"/>
            <a:ext cx="8084674" cy="417654"/>
          </a:xfrm>
          <a:prstGeom prst="rect">
            <a:avLst/>
          </a:prstGeom>
        </p:spPr>
        <p:txBody>
          <a:bodyPr wrap="square" lIns="96430" tIns="48216" rIns="96430" bIns="48216">
            <a:spAutoFit/>
          </a:bodyPr>
          <a:lstStyle/>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0" name="Pentagon 33">
            <a:extLst>
              <a:ext uri="{FF2B5EF4-FFF2-40B4-BE49-F238E27FC236}">
                <a16:creationId xmlns:a16="http://schemas.microsoft.com/office/drawing/2014/main" xmlns="" id="{9EF8DAF3-942D-4378-A07C-73055D9FE522}"/>
              </a:ext>
            </a:extLst>
          </p:cNvPr>
          <p:cNvSpPr/>
          <p:nvPr/>
        </p:nvSpPr>
        <p:spPr>
          <a:xfrm>
            <a:off x="1532831" y="148975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mc:AlternateContent xmlns:mc="http://schemas.openxmlformats.org/markup-compatibility/2006">
        <mc:Choice xmlns:a14="http://schemas.microsoft.com/office/drawing/2010/main" Requires="a14">
          <p:sp>
            <p:nvSpPr>
              <p:cNvPr id="11" name="Rectangle 26">
                <a:extLst>
                  <a:ext uri="{FF2B5EF4-FFF2-40B4-BE49-F238E27FC236}">
                    <a16:creationId xmlns:a16="http://schemas.microsoft.com/office/drawing/2014/main" xmlns="" id="{7333FBA8-87E1-4110-A516-EA9615A2CAB9}"/>
                  </a:ext>
                </a:extLst>
              </p:cNvPr>
              <p:cNvSpPr/>
              <p:nvPr/>
            </p:nvSpPr>
            <p:spPr>
              <a:xfrm>
                <a:off x="2161125" y="1489757"/>
                <a:ext cx="9596842" cy="1604838"/>
              </a:xfrm>
              <a:prstGeom prst="rect">
                <a:avLst/>
              </a:prstGeom>
            </p:spPr>
            <p:txBody>
              <a:bodyPr wrap="square" lIns="96430" tIns="48216" rIns="96430" bIns="48216">
                <a:spAutoFit/>
              </a:bodyPr>
              <a:lstStyle/>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4.</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禁忌长度及禁忌对象：对 于 上 述 定 义 的 二 邻 域 中 的 邻 居 总 数 为</a:t>
                </a:r>
                <a14:m>
                  <m:oMath xmlns:m="http://schemas.openxmlformats.org/officeDocument/2006/math">
                    <m:sSubSup>
                      <m:sSubSupPr>
                        <m:ctrlPr>
                          <a:rPr lang="en-US" altLang="zh-CN" sz="2000" b="0" i="1" smtClean="0">
                            <a:solidFill>
                              <a:schemeClr val="accent1">
                                <a:lumMod val="75000"/>
                              </a:schemeClr>
                            </a:solidFill>
                            <a:latin typeface="Cambria Math" charset="0"/>
                            <a:ea typeface="黑体" panose="02010609060101010101" pitchFamily="49" charset="-122"/>
                            <a:cs typeface="+mn-ea"/>
                          </a:rPr>
                        </m:ctrlPr>
                      </m:sSubSupPr>
                      <m:e>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𝐶</m:t>
                        </m:r>
                      </m:e>
                      <m:sub>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100</m:t>
                        </m:r>
                      </m:sub>
                      <m:sup>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2</m:t>
                        </m:r>
                      </m:sup>
                    </m:sSubSup>
                  </m:oMath>
                </a14:m>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禁忌长度取为</a:t>
                </a:r>
                <a14:m>
                  <m:oMath xmlns:m="http://schemas.openxmlformats.org/officeDocument/2006/math">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𝑡</m:t>
                    </m:r>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=70≈√</m:t>
                    </m:r>
                    <m:sSubSup>
                      <m:sSubSupPr>
                        <m:ctrlPr>
                          <a:rPr lang="en-US" altLang="zh-CN" sz="2000" b="0" i="1" smtClean="0">
                            <a:solidFill>
                              <a:schemeClr val="accent1">
                                <a:lumMod val="75000"/>
                              </a:schemeClr>
                            </a:solidFill>
                            <a:latin typeface="Cambria Math" charset="0"/>
                            <a:ea typeface="黑体" panose="02010609060101010101" pitchFamily="49" charset="-122"/>
                            <a:cs typeface="+mn-ea"/>
                          </a:rPr>
                        </m:ctrlPr>
                      </m:sSubSupPr>
                      <m:e>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𝐶</m:t>
                        </m:r>
                      </m:e>
                      <m:sub>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100</m:t>
                        </m:r>
                      </m:sub>
                      <m:sup>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2</m:t>
                        </m:r>
                      </m:sup>
                    </m:sSubSup>
                    <m:r>
                      <a:rPr lang="zh-CN" altLang="en-US" sz="2000" i="1">
                        <a:solidFill>
                          <a:schemeClr val="accent1">
                            <a:lumMod val="75000"/>
                          </a:schemeClr>
                        </a:solidFill>
                        <a:latin typeface="Cambria Math" panose="02040503050406030204" pitchFamily="18" charset="0"/>
                        <a:ea typeface="黑体" panose="02010609060101010101" pitchFamily="49" charset="-122"/>
                        <a:cs typeface="+mn-ea"/>
                      </a:rPr>
                      <m:t>。</m:t>
                    </m:r>
                  </m:oMath>
                </a14:m>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我们把禁忌表设计成一个循环队列，初始化禁忌表</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H=Φ</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。从候选集合</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C</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中选出一个向量</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x</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，如果</a:t>
                </a:r>
                <a:r>
                  <a:rPr lang="en-US" altLang="zh-CN" sz="2000" dirty="0" err="1">
                    <a:solidFill>
                      <a:schemeClr val="accent1">
                        <a:lumMod val="75000"/>
                      </a:schemeClr>
                    </a:solidFill>
                    <a:latin typeface="黑体" panose="02010609060101010101" pitchFamily="49" charset="-122"/>
                    <a:ea typeface="黑体" panose="02010609060101010101" pitchFamily="49" charset="-122"/>
                    <a:cs typeface="+mn-ea"/>
                  </a:rPr>
                  <a:t>x∉H</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，并且</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H</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不满，则把向量</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x</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添加到禁忌表中；如果</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H</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已满，则最早进入禁忌表的向量出列，向量</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x</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进入到出列的位置。</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mc:Choice>
        <mc:Fallback>
          <p:sp>
            <p:nvSpPr>
              <p:cNvPr id="11" name="Rectangle 26">
                <a:extLst>
                  <a:ext uri="{FF2B5EF4-FFF2-40B4-BE49-F238E27FC236}">
                    <a16:creationId xmlns:a16="http://schemas.microsoft.com/office/drawing/2014/main" xmlns:a14="http://schemas.microsoft.com/office/drawing/2010/main" xmlns="" id="{7333FBA8-87E1-4110-A516-EA9615A2CAB9}"/>
                  </a:ext>
                </a:extLst>
              </p:cNvPr>
              <p:cNvSpPr>
                <a:spLocks noRot="1" noChangeAspect="1" noMove="1" noResize="1" noEditPoints="1" noAdjustHandles="1" noChangeArrowheads="1" noChangeShapeType="1" noTextEdit="1"/>
              </p:cNvSpPr>
              <p:nvPr/>
            </p:nvSpPr>
            <p:spPr>
              <a:xfrm>
                <a:off x="2161125" y="1489757"/>
                <a:ext cx="9596842" cy="1604838"/>
              </a:xfrm>
              <a:prstGeom prst="rect">
                <a:avLst/>
              </a:prstGeom>
              <a:blipFill rotWithShape="0">
                <a:blip r:embed="rId3"/>
                <a:stretch>
                  <a:fillRect l="-635" t="-1136" r="-572" b="-26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65537270"/>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xmlns="" id="{B74A6A5B-7265-6746-8EDC-9B3CDE187409}"/>
              </a:ext>
            </a:extLst>
          </p:cNvPr>
          <p:cNvGrpSpPr/>
          <p:nvPr/>
        </p:nvGrpSpPr>
        <p:grpSpPr>
          <a:xfrm>
            <a:off x="596727" y="472248"/>
            <a:ext cx="5409245" cy="523220"/>
            <a:chOff x="-4764" y="99435"/>
            <a:chExt cx="5409245" cy="523220"/>
          </a:xfrm>
        </p:grpSpPr>
        <p:sp>
          <p:nvSpPr>
            <p:cNvPr id="33" name="文本框 32">
              <a:extLst>
                <a:ext uri="{FF2B5EF4-FFF2-40B4-BE49-F238E27FC236}">
                  <a16:creationId xmlns:a16="http://schemas.microsoft.com/office/drawing/2014/main" xmlns="" id="{DEE02059-6358-F94E-A16E-168FF82FB428}"/>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禁忌搜索算法</a:t>
              </a:r>
            </a:p>
          </p:txBody>
        </p:sp>
        <p:grpSp>
          <p:nvGrpSpPr>
            <p:cNvPr id="34" name="组合 33">
              <a:extLst>
                <a:ext uri="{FF2B5EF4-FFF2-40B4-BE49-F238E27FC236}">
                  <a16:creationId xmlns:a16="http://schemas.microsoft.com/office/drawing/2014/main" xmlns="" id="{3323A2BB-49C0-4747-9088-C4FFAA4FC1BE}"/>
                </a:ext>
              </a:extLst>
            </p:cNvPr>
            <p:cNvGrpSpPr/>
            <p:nvPr/>
          </p:nvGrpSpPr>
          <p:grpSpPr>
            <a:xfrm>
              <a:off x="-4764" y="142875"/>
              <a:ext cx="565783" cy="436341"/>
              <a:chOff x="-4764" y="142875"/>
              <a:chExt cx="565783" cy="436341"/>
            </a:xfrm>
          </p:grpSpPr>
          <p:sp>
            <p:nvSpPr>
              <p:cNvPr id="35" name="矩形 34">
                <a:extLst>
                  <a:ext uri="{FF2B5EF4-FFF2-40B4-BE49-F238E27FC236}">
                    <a16:creationId xmlns:a16="http://schemas.microsoft.com/office/drawing/2014/main" xmlns=""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xmlns=""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13" name="Rectangle 26">
            <a:extLst>
              <a:ext uri="{FF2B5EF4-FFF2-40B4-BE49-F238E27FC236}">
                <a16:creationId xmlns:a16="http://schemas.microsoft.com/office/drawing/2014/main" xmlns="" id="{686EAADD-BBB5-4A75-B059-48233FDE1EDA}"/>
              </a:ext>
            </a:extLst>
          </p:cNvPr>
          <p:cNvSpPr/>
          <p:nvPr/>
        </p:nvSpPr>
        <p:spPr>
          <a:xfrm>
            <a:off x="2161125" y="1352011"/>
            <a:ext cx="8084674" cy="417654"/>
          </a:xfrm>
          <a:prstGeom prst="rect">
            <a:avLst/>
          </a:prstGeom>
        </p:spPr>
        <p:txBody>
          <a:bodyPr wrap="square" lIns="96430" tIns="48216" rIns="96430" bIns="48216">
            <a:spAutoFit/>
          </a:bodyPr>
          <a:lstStyle/>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0" name="Pentagon 33">
            <a:extLst>
              <a:ext uri="{FF2B5EF4-FFF2-40B4-BE49-F238E27FC236}">
                <a16:creationId xmlns:a16="http://schemas.microsoft.com/office/drawing/2014/main" xmlns="" id="{9EF8DAF3-942D-4378-A07C-73055D9FE522}"/>
              </a:ext>
            </a:extLst>
          </p:cNvPr>
          <p:cNvSpPr/>
          <p:nvPr/>
        </p:nvSpPr>
        <p:spPr>
          <a:xfrm>
            <a:off x="1532831" y="148975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1" name="Rectangle 26">
            <a:extLst>
              <a:ext uri="{FF2B5EF4-FFF2-40B4-BE49-F238E27FC236}">
                <a16:creationId xmlns:a16="http://schemas.microsoft.com/office/drawing/2014/main" xmlns="" id="{7333FBA8-87E1-4110-A516-EA9615A2CAB9}"/>
              </a:ext>
            </a:extLst>
          </p:cNvPr>
          <p:cNvSpPr/>
          <p:nvPr/>
        </p:nvSpPr>
        <p:spPr>
          <a:xfrm>
            <a:off x="2157521" y="1456085"/>
            <a:ext cx="9744462" cy="1574701"/>
          </a:xfrm>
          <a:prstGeom prst="rect">
            <a:avLst/>
          </a:prstGeom>
        </p:spPr>
        <p:txBody>
          <a:bodyPr wrap="square" lIns="96430" tIns="48216" rIns="96430" bIns="48216">
            <a:spAutoFit/>
          </a:bodyPr>
          <a:lstStyle/>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5.</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评价函数：可以用目标函数作为评价函数，但是这样每选取一个新的路径都得去计算总时间，计算量比较大。对于上述二邻域中的邻居作为侯选集合，每一个新路径中只有两条边发生了变化，因此将目标函数的差值作为评价函数可以极大地提高算法的效率。评价函数取为</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pic>
        <p:nvPicPr>
          <p:cNvPr id="2" name="图片 1">
            <a:extLst>
              <a:ext uri="{FF2B5EF4-FFF2-40B4-BE49-F238E27FC236}">
                <a16:creationId xmlns:a16="http://schemas.microsoft.com/office/drawing/2014/main" xmlns="" id="{F918A93C-B7DC-4031-B964-C77170E4DD77}"/>
              </a:ext>
            </a:extLst>
          </p:cNvPr>
          <p:cNvPicPr>
            <a:picLocks noChangeAspect="1"/>
          </p:cNvPicPr>
          <p:nvPr/>
        </p:nvPicPr>
        <p:blipFill>
          <a:blip r:embed="rId3"/>
          <a:stretch>
            <a:fillRect/>
          </a:stretch>
        </p:blipFill>
        <p:spPr>
          <a:xfrm>
            <a:off x="2201527" y="3134860"/>
            <a:ext cx="4324350" cy="438150"/>
          </a:xfrm>
          <a:prstGeom prst="rect">
            <a:avLst/>
          </a:prstGeom>
        </p:spPr>
      </p:pic>
    </p:spTree>
    <p:extLst>
      <p:ext uri="{BB962C8B-B14F-4D97-AF65-F5344CB8AC3E}">
        <p14:creationId xmlns:p14="http://schemas.microsoft.com/office/powerpoint/2010/main" val="2618921668"/>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xmlns="" id="{B74A6A5B-7265-6746-8EDC-9B3CDE187409}"/>
              </a:ext>
            </a:extLst>
          </p:cNvPr>
          <p:cNvGrpSpPr/>
          <p:nvPr/>
        </p:nvGrpSpPr>
        <p:grpSpPr>
          <a:xfrm>
            <a:off x="596727" y="472248"/>
            <a:ext cx="5409245" cy="523220"/>
            <a:chOff x="-4764" y="99435"/>
            <a:chExt cx="5409245" cy="523220"/>
          </a:xfrm>
        </p:grpSpPr>
        <p:sp>
          <p:nvSpPr>
            <p:cNvPr id="33" name="文本框 32">
              <a:extLst>
                <a:ext uri="{FF2B5EF4-FFF2-40B4-BE49-F238E27FC236}">
                  <a16:creationId xmlns:a16="http://schemas.microsoft.com/office/drawing/2014/main" xmlns="" id="{DEE02059-6358-F94E-A16E-168FF82FB428}"/>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禁忌搜索算法</a:t>
              </a:r>
            </a:p>
          </p:txBody>
        </p:sp>
        <p:grpSp>
          <p:nvGrpSpPr>
            <p:cNvPr id="34" name="组合 33">
              <a:extLst>
                <a:ext uri="{FF2B5EF4-FFF2-40B4-BE49-F238E27FC236}">
                  <a16:creationId xmlns:a16="http://schemas.microsoft.com/office/drawing/2014/main" xmlns="" id="{3323A2BB-49C0-4747-9088-C4FFAA4FC1BE}"/>
                </a:ext>
              </a:extLst>
            </p:cNvPr>
            <p:cNvGrpSpPr/>
            <p:nvPr/>
          </p:nvGrpSpPr>
          <p:grpSpPr>
            <a:xfrm>
              <a:off x="-4764" y="142875"/>
              <a:ext cx="565783" cy="436341"/>
              <a:chOff x="-4764" y="142875"/>
              <a:chExt cx="565783" cy="436341"/>
            </a:xfrm>
          </p:grpSpPr>
          <p:sp>
            <p:nvSpPr>
              <p:cNvPr id="35" name="矩形 34">
                <a:extLst>
                  <a:ext uri="{FF2B5EF4-FFF2-40B4-BE49-F238E27FC236}">
                    <a16:creationId xmlns:a16="http://schemas.microsoft.com/office/drawing/2014/main" xmlns=""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xmlns=""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13" name="Rectangle 26">
            <a:extLst>
              <a:ext uri="{FF2B5EF4-FFF2-40B4-BE49-F238E27FC236}">
                <a16:creationId xmlns:a16="http://schemas.microsoft.com/office/drawing/2014/main" xmlns="" id="{686EAADD-BBB5-4A75-B059-48233FDE1EDA}"/>
              </a:ext>
            </a:extLst>
          </p:cNvPr>
          <p:cNvSpPr/>
          <p:nvPr/>
        </p:nvSpPr>
        <p:spPr>
          <a:xfrm>
            <a:off x="2161125" y="1352011"/>
            <a:ext cx="8084674" cy="417654"/>
          </a:xfrm>
          <a:prstGeom prst="rect">
            <a:avLst/>
          </a:prstGeom>
        </p:spPr>
        <p:txBody>
          <a:bodyPr wrap="square" lIns="96430" tIns="48216" rIns="96430" bIns="48216">
            <a:spAutoFit/>
          </a:bodyPr>
          <a:lstStyle/>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0" name="Pentagon 33">
            <a:extLst>
              <a:ext uri="{FF2B5EF4-FFF2-40B4-BE49-F238E27FC236}">
                <a16:creationId xmlns:a16="http://schemas.microsoft.com/office/drawing/2014/main" xmlns="" id="{9EF8DAF3-942D-4378-A07C-73055D9FE522}"/>
              </a:ext>
            </a:extLst>
          </p:cNvPr>
          <p:cNvSpPr/>
          <p:nvPr/>
        </p:nvSpPr>
        <p:spPr>
          <a:xfrm>
            <a:off x="1532831" y="148975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mc:AlternateContent xmlns:mc="http://schemas.openxmlformats.org/markup-compatibility/2006">
        <mc:Choice xmlns:a14="http://schemas.microsoft.com/office/drawing/2010/main" Requires="a14">
          <p:sp>
            <p:nvSpPr>
              <p:cNvPr id="11" name="Rectangle 26">
                <a:extLst>
                  <a:ext uri="{FF2B5EF4-FFF2-40B4-BE49-F238E27FC236}">
                    <a16:creationId xmlns:a16="http://schemas.microsoft.com/office/drawing/2014/main" xmlns="" id="{7333FBA8-87E1-4110-A516-EA9615A2CAB9}"/>
                  </a:ext>
                </a:extLst>
              </p:cNvPr>
              <p:cNvSpPr/>
              <p:nvPr/>
            </p:nvSpPr>
            <p:spPr>
              <a:xfrm>
                <a:off x="2157521" y="1456085"/>
                <a:ext cx="9816470" cy="1944033"/>
              </a:xfrm>
              <a:prstGeom prst="rect">
                <a:avLst/>
              </a:prstGeom>
            </p:spPr>
            <p:txBody>
              <a:bodyPr wrap="square" lIns="96430" tIns="48216" rIns="96430" bIns="48216">
                <a:spAutoFit/>
              </a:bodyPr>
              <a:lstStyle/>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禁忌搜索的流程如下：</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STEP1 </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选定一个初始解</a:t>
                </a:r>
                <a14:m>
                  <m:oMath xmlns:m="http://schemas.openxmlformats.org/officeDocument/2006/math">
                    <m:sSup>
                      <m:sSupPr>
                        <m:ctrlPr>
                          <a:rPr lang="en-US" altLang="zh-CN" sz="2000" b="0" i="1" smtClean="0">
                            <a:solidFill>
                              <a:schemeClr val="accent1">
                                <a:lumMod val="75000"/>
                              </a:schemeClr>
                            </a:solidFill>
                            <a:latin typeface="Cambria Math" charset="0"/>
                            <a:ea typeface="黑体" panose="02010609060101010101" pitchFamily="49" charset="-122"/>
                            <a:cs typeface="+mn-ea"/>
                          </a:rPr>
                        </m:ctrlPr>
                      </m:sSupPr>
                      <m:e>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𝑥</m:t>
                        </m:r>
                      </m:e>
                      <m:sup>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𝑛𝑜𝑤</m:t>
                        </m:r>
                      </m:sup>
                    </m:sSup>
                  </m:oMath>
                </a14:m>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及给以禁忌表</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H=</a:t>
                </a:r>
                <a:r>
                  <a:rPr lang="el-GR" altLang="zh-CN" sz="2000" dirty="0">
                    <a:solidFill>
                      <a:schemeClr val="accent1">
                        <a:lumMod val="75000"/>
                      </a:schemeClr>
                    </a:solidFill>
                    <a:latin typeface="黑体" panose="02010609060101010101" pitchFamily="49" charset="-122"/>
                    <a:ea typeface="黑体" panose="02010609060101010101" pitchFamily="49" charset="-122"/>
                    <a:cs typeface="+mn-ea"/>
                  </a:rPr>
                  <a:t>Φ</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STEP2 </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若满足停止条件，停止计算；否则，在</a:t>
                </a:r>
                <a14:m>
                  <m:oMath xmlns:m="http://schemas.openxmlformats.org/officeDocument/2006/math">
                    <m:sSup>
                      <m:sSupPr>
                        <m:ctrlPr>
                          <a:rPr lang="en-US" altLang="zh-CN" sz="2000" i="1">
                            <a:solidFill>
                              <a:schemeClr val="accent1">
                                <a:lumMod val="75000"/>
                              </a:schemeClr>
                            </a:solidFill>
                            <a:latin typeface="Cambria Math" charset="0"/>
                            <a:ea typeface="黑体" panose="02010609060101010101" pitchFamily="49" charset="-122"/>
                            <a:cs typeface="+mn-ea"/>
                          </a:rPr>
                        </m:ctrlPr>
                      </m:sSupPr>
                      <m:e>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𝑥</m:t>
                        </m:r>
                      </m:e>
                      <m:sup>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𝑛𝑜𝑤</m:t>
                        </m:r>
                      </m:sup>
                    </m:sSup>
                  </m:oMath>
                </a14:m>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的邻域</a:t>
                </a:r>
                <a14:m>
                  <m:oMath xmlns:m="http://schemas.openxmlformats.org/officeDocument/2006/math">
                    <m:sSup>
                      <m:sSupPr>
                        <m:ctrlPr>
                          <a:rPr lang="en-US" altLang="zh-CN" sz="2000" i="1">
                            <a:solidFill>
                              <a:schemeClr val="accent1">
                                <a:lumMod val="75000"/>
                              </a:schemeClr>
                            </a:solidFill>
                            <a:latin typeface="Cambria Math" charset="0"/>
                            <a:ea typeface="黑体" panose="02010609060101010101" pitchFamily="49" charset="-122"/>
                            <a:cs typeface="+mn-ea"/>
                          </a:rPr>
                        </m:ctrlPr>
                      </m:sSupPr>
                      <m:e>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𝑁</m:t>
                        </m:r>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m:t>
                        </m:r>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𝐻</m:t>
                        </m:r>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m:t>
                        </m:r>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𝑥</m:t>
                        </m:r>
                      </m:e>
                      <m:sup>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𝑛𝑜𝑤</m:t>
                        </m:r>
                      </m:sup>
                    </m:sSup>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m:t>
                    </m:r>
                  </m:oMath>
                </a14:m>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中选出满足禁忌要求的侯选集</a:t>
                </a:r>
                <a14:m>
                  <m:oMath xmlns:m="http://schemas.openxmlformats.org/officeDocument/2006/math">
                    <m:sSup>
                      <m:sSupPr>
                        <m:ctrlPr>
                          <a:rPr lang="en-US" altLang="zh-CN" sz="2000" i="1">
                            <a:solidFill>
                              <a:schemeClr val="accent1">
                                <a:lumMod val="75000"/>
                              </a:schemeClr>
                            </a:solidFill>
                            <a:latin typeface="Cambria Math" charset="0"/>
                            <a:ea typeface="黑体" panose="02010609060101010101" pitchFamily="49" charset="-122"/>
                            <a:cs typeface="+mn-ea"/>
                          </a:rPr>
                        </m:ctrlPr>
                      </m:sSupPr>
                      <m:e>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𝐶𝑎𝑛</m:t>
                        </m:r>
                        <m:r>
                          <m:rPr>
                            <m:lit/>
                          </m:rP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_</m:t>
                        </m:r>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 </m:t>
                        </m:r>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𝑁</m:t>
                        </m:r>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m:t>
                        </m:r>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𝑥</m:t>
                        </m:r>
                      </m:e>
                      <m:sup>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𝑛𝑜𝑤</m:t>
                        </m:r>
                      </m:sup>
                    </m:sSup>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m:t>
                    </m:r>
                  </m:oMath>
                </a14:m>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，在其中选一个评价值最佳的解</a:t>
                </a:r>
                <a14:m>
                  <m:oMath xmlns:m="http://schemas.openxmlformats.org/officeDocument/2006/math">
                    <m:sSup>
                      <m:sSupPr>
                        <m:ctrlPr>
                          <a:rPr lang="en-US" altLang="zh-CN" sz="2000" i="1">
                            <a:solidFill>
                              <a:schemeClr val="accent1">
                                <a:lumMod val="75000"/>
                              </a:schemeClr>
                            </a:solidFill>
                            <a:latin typeface="Cambria Math" charset="0"/>
                            <a:ea typeface="黑体" panose="02010609060101010101" pitchFamily="49" charset="-122"/>
                            <a:cs typeface="+mn-ea"/>
                          </a:rPr>
                        </m:ctrlPr>
                      </m:sSupPr>
                      <m:e>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𝑥</m:t>
                        </m:r>
                      </m:e>
                      <m:sup>
                        <m:r>
                          <m:rPr>
                            <m:sty m:val="p"/>
                          </m:rPr>
                          <a:rPr lang="en-US" altLang="zh-CN" sz="2000" i="1" smtClean="0">
                            <a:solidFill>
                              <a:schemeClr val="accent1">
                                <a:lumMod val="75000"/>
                              </a:schemeClr>
                            </a:solidFill>
                            <a:latin typeface="Cambria Math" panose="02040503050406030204" pitchFamily="18" charset="0"/>
                            <a:ea typeface="黑体" panose="02010609060101010101" pitchFamily="49" charset="-122"/>
                            <a:cs typeface="+mn-ea"/>
                          </a:rPr>
                          <m:t>next</m:t>
                        </m:r>
                      </m:sup>
                    </m:sSup>
                    <m:r>
                      <a:rPr lang="zh-CN" altLang="en-US" sz="2000" i="1" smtClean="0">
                        <a:solidFill>
                          <a:schemeClr val="accent1">
                            <a:lumMod val="75000"/>
                          </a:schemeClr>
                        </a:solidFill>
                        <a:latin typeface="Cambria Math" panose="02040503050406030204" pitchFamily="18" charset="0"/>
                        <a:ea typeface="黑体" panose="02010609060101010101" pitchFamily="49" charset="-122"/>
                        <a:cs typeface="+mn-ea"/>
                      </a:rPr>
                      <m:t>，</m:t>
                    </m:r>
                  </m:oMath>
                </a14:m>
                <a:r>
                  <a:rPr lang="en-US" altLang="zh-CN" sz="2000" dirty="0">
                    <a:solidFill>
                      <a:schemeClr val="accent1">
                        <a:lumMod val="75000"/>
                      </a:schemeClr>
                    </a:solidFill>
                    <a:ea typeface="黑体" panose="02010609060101010101" pitchFamily="49" charset="-122"/>
                    <a:cs typeface="+mn-ea"/>
                  </a:rPr>
                  <a:t> </a:t>
                </a:r>
                <a14:m>
                  <m:oMath xmlns:m="http://schemas.openxmlformats.org/officeDocument/2006/math">
                    <m:sSup>
                      <m:sSupPr>
                        <m:ctrlPr>
                          <a:rPr lang="en-US" altLang="zh-CN" sz="2000" i="1">
                            <a:solidFill>
                              <a:schemeClr val="accent1">
                                <a:lumMod val="75000"/>
                              </a:schemeClr>
                            </a:solidFill>
                            <a:latin typeface="Cambria Math" charset="0"/>
                            <a:ea typeface="黑体" panose="02010609060101010101" pitchFamily="49" charset="-122"/>
                            <a:cs typeface="+mn-ea"/>
                          </a:rPr>
                        </m:ctrlPr>
                      </m:sSupPr>
                      <m:e>
                        <m:sSup>
                          <m:sSupPr>
                            <m:ctrlPr>
                              <a:rPr lang="en-US" altLang="zh-CN" sz="2000" i="1">
                                <a:solidFill>
                                  <a:schemeClr val="accent1">
                                    <a:lumMod val="75000"/>
                                  </a:schemeClr>
                                </a:solidFill>
                                <a:latin typeface="Cambria Math" charset="0"/>
                                <a:ea typeface="黑体" panose="02010609060101010101" pitchFamily="49" charset="-122"/>
                                <a:cs typeface="+mn-ea"/>
                              </a:rPr>
                            </m:ctrlPr>
                          </m:sSupPr>
                          <m:e>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𝑥</m:t>
                            </m:r>
                          </m:e>
                          <m:sup>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𝑛𝑜𝑤</m:t>
                            </m:r>
                          </m:sup>
                        </m:sSup>
                        <m:r>
                          <a:rPr lang="zh-CN" altLang="en-US" sz="2000" i="1" smtClean="0">
                            <a:solidFill>
                              <a:schemeClr val="accent1">
                                <a:lumMod val="75000"/>
                              </a:schemeClr>
                            </a:solidFill>
                            <a:latin typeface="Cambria Math" panose="02040503050406030204" pitchFamily="18" charset="0"/>
                            <a:ea typeface="黑体" panose="02010609060101010101" pitchFamily="49" charset="-122"/>
                            <a:cs typeface="+mn-ea"/>
                          </a:rPr>
                          <m:t>：</m:t>
                        </m:r>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m:t>
                        </m:r>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𝑥</m:t>
                        </m:r>
                      </m:e>
                      <m:sup>
                        <m:r>
                          <m:rPr>
                            <m:sty m:val="p"/>
                          </m:rPr>
                          <a:rPr lang="en-US" altLang="zh-CN" sz="2000" i="1" smtClean="0">
                            <a:solidFill>
                              <a:schemeClr val="accent1">
                                <a:lumMod val="75000"/>
                              </a:schemeClr>
                            </a:solidFill>
                            <a:latin typeface="Cambria Math" panose="02040503050406030204" pitchFamily="18" charset="0"/>
                            <a:ea typeface="黑体" panose="02010609060101010101" pitchFamily="49" charset="-122"/>
                            <a:cs typeface="+mn-ea"/>
                          </a:rPr>
                          <m:t>next</m:t>
                        </m:r>
                      </m:sup>
                    </m:sSup>
                  </m:oMath>
                </a14:m>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更新禁忌表，重复</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STEP2</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mc:Choice>
        <mc:Fallback>
          <p:sp>
            <p:nvSpPr>
              <p:cNvPr id="11" name="Rectangle 26">
                <a:extLst>
                  <a:ext uri="{FF2B5EF4-FFF2-40B4-BE49-F238E27FC236}">
                    <a16:creationId xmlns:a16="http://schemas.microsoft.com/office/drawing/2014/main" xmlns:a14="http://schemas.microsoft.com/office/drawing/2010/main" xmlns="" id="{7333FBA8-87E1-4110-A516-EA9615A2CAB9}"/>
                  </a:ext>
                </a:extLst>
              </p:cNvPr>
              <p:cNvSpPr>
                <a:spLocks noRot="1" noChangeAspect="1" noMove="1" noResize="1" noEditPoints="1" noAdjustHandles="1" noChangeArrowheads="1" noChangeShapeType="1" noTextEdit="1"/>
              </p:cNvSpPr>
              <p:nvPr/>
            </p:nvSpPr>
            <p:spPr>
              <a:xfrm>
                <a:off x="2157521" y="1456085"/>
                <a:ext cx="9816470" cy="1944033"/>
              </a:xfrm>
              <a:prstGeom prst="rect">
                <a:avLst/>
              </a:prstGeom>
              <a:blipFill rotWithShape="0">
                <a:blip r:embed="rId3"/>
                <a:stretch>
                  <a:fillRect l="-621" t="-940" b="-470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69857177"/>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968253"/>
            <a:ext cx="12858044" cy="137162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ysClr val="windowText" lastClr="000000"/>
                </a:solidFill>
              </a:ln>
              <a:solidFill>
                <a:sysClr val="windowText" lastClr="000000"/>
              </a:solidFill>
              <a:latin typeface="黑体" panose="02010609060101010101" pitchFamily="49" charset="-122"/>
              <a:ea typeface="黑体" panose="02010609060101010101" pitchFamily="49" charset="-122"/>
            </a:endParaRPr>
          </a:p>
        </p:txBody>
      </p:sp>
      <p:sp>
        <p:nvSpPr>
          <p:cNvPr id="2053" name="文本框 14"/>
          <p:cNvSpPr txBox="1">
            <a:spLocks noChangeArrowheads="1"/>
          </p:cNvSpPr>
          <p:nvPr>
            <p:custDataLst>
              <p:tags r:id="rId2"/>
            </p:custDataLst>
          </p:nvPr>
        </p:nvSpPr>
        <p:spPr bwMode="auto">
          <a:xfrm>
            <a:off x="3543455" y="2787069"/>
            <a:ext cx="1231106"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9600" dirty="0">
                <a:solidFill>
                  <a:schemeClr val="bg1"/>
                </a:solidFill>
                <a:latin typeface="黑体" panose="02010609060101010101" pitchFamily="49" charset="-122"/>
                <a:ea typeface="黑体" panose="02010609060101010101" pitchFamily="49" charset="-122"/>
                <a:sym typeface="Arial" panose="020B0604020202020204" pitchFamily="34" charset="0"/>
              </a:rPr>
              <a:t>05</a:t>
            </a:r>
            <a:endParaRPr lang="zh-CN" altLang="en-US" sz="9600" dirty="0">
              <a:solidFill>
                <a:schemeClr val="bg1"/>
              </a:solidFill>
              <a:latin typeface="黑体" panose="02010609060101010101" pitchFamily="49" charset="-122"/>
              <a:ea typeface="黑体" panose="02010609060101010101" pitchFamily="49" charset="-122"/>
              <a:sym typeface="Arial" panose="020B0604020202020204" pitchFamily="34" charset="0"/>
            </a:endParaRPr>
          </a:p>
        </p:txBody>
      </p:sp>
      <p:sp>
        <p:nvSpPr>
          <p:cNvPr id="6" name="标题 5"/>
          <p:cNvSpPr txBox="1"/>
          <p:nvPr>
            <p:custDataLst>
              <p:tags r:id="rId3"/>
            </p:custDataLst>
          </p:nvPr>
        </p:nvSpPr>
        <p:spPr>
          <a:xfrm>
            <a:off x="4839599" y="3136235"/>
            <a:ext cx="8790576" cy="997196"/>
          </a:xfrm>
          <a:prstGeom prst="rect">
            <a:avLst/>
          </a:prstGeom>
          <a:noFill/>
        </p:spPr>
        <p:txBody>
          <a:bodyPr wrap="square" lIns="0" tIns="0" rIns="0" bIns="0" anchor="t" anchorCtr="0">
            <a:spAutoFit/>
          </a:bodyPr>
          <a:lstStyle>
            <a:lvl1pPr algn="ctr">
              <a:lnSpc>
                <a:spcPct val="90000"/>
              </a:lnSpc>
              <a:spcBef>
                <a:spcPct val="0"/>
              </a:spcBef>
              <a:buNone/>
              <a:defRPr sz="4000">
                <a:latin typeface="+mj-lt"/>
                <a:ea typeface="+mj-ea"/>
                <a:cs typeface="+mj-cs"/>
              </a:defRPr>
            </a:lvl1pPr>
          </a:lstStyle>
          <a:p>
            <a:pPr algn="l">
              <a:defRPr/>
            </a:pPr>
            <a:r>
              <a:rPr lang="zh-CN" altLang="en-US" sz="7200" kern="0" dirty="0" smtClean="0">
                <a:solidFill>
                  <a:schemeClr val="bg1"/>
                </a:solidFill>
                <a:latin typeface="黑体" panose="02010609060101010101" pitchFamily="49" charset="-122"/>
                <a:ea typeface="黑体" panose="02010609060101010101" pitchFamily="49" charset="-122"/>
                <a:sym typeface="Arial" panose="020B0604020202020204" pitchFamily="34" charset="0"/>
              </a:rPr>
              <a:t>蚁群</a:t>
            </a:r>
            <a:r>
              <a:rPr lang="zh-CN" altLang="en-US" sz="7200" kern="0" dirty="0">
                <a:solidFill>
                  <a:schemeClr val="bg1"/>
                </a:solidFill>
                <a:latin typeface="黑体" panose="02010609060101010101" pitchFamily="49" charset="-122"/>
                <a:ea typeface="黑体" panose="02010609060101010101" pitchFamily="49" charset="-122"/>
                <a:sym typeface="Arial" panose="020B0604020202020204" pitchFamily="34" charset="0"/>
              </a:rPr>
              <a:t>算法</a:t>
            </a:r>
          </a:p>
        </p:txBody>
      </p:sp>
    </p:spTree>
    <p:custDataLst>
      <p:tags r:id="rId1"/>
    </p:custDataLst>
    <p:extLst>
      <p:ext uri="{BB962C8B-B14F-4D97-AF65-F5344CB8AC3E}">
        <p14:creationId xmlns:p14="http://schemas.microsoft.com/office/powerpoint/2010/main" val="484158062"/>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xmlns="" id="{B74A6A5B-7265-6746-8EDC-9B3CDE187409}"/>
              </a:ext>
            </a:extLst>
          </p:cNvPr>
          <p:cNvGrpSpPr/>
          <p:nvPr/>
        </p:nvGrpSpPr>
        <p:grpSpPr>
          <a:xfrm>
            <a:off x="596727" y="472248"/>
            <a:ext cx="5409245" cy="523220"/>
            <a:chOff x="-4764" y="99435"/>
            <a:chExt cx="5409245" cy="523220"/>
          </a:xfrm>
        </p:grpSpPr>
        <p:sp>
          <p:nvSpPr>
            <p:cNvPr id="33" name="文本框 32">
              <a:extLst>
                <a:ext uri="{FF2B5EF4-FFF2-40B4-BE49-F238E27FC236}">
                  <a16:creationId xmlns:a16="http://schemas.microsoft.com/office/drawing/2014/main" xmlns="" id="{DEE02059-6358-F94E-A16E-168FF82FB428}"/>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蚁群算法</a:t>
              </a:r>
            </a:p>
          </p:txBody>
        </p:sp>
        <p:grpSp>
          <p:nvGrpSpPr>
            <p:cNvPr id="34" name="组合 33">
              <a:extLst>
                <a:ext uri="{FF2B5EF4-FFF2-40B4-BE49-F238E27FC236}">
                  <a16:creationId xmlns:a16="http://schemas.microsoft.com/office/drawing/2014/main" xmlns="" id="{3323A2BB-49C0-4747-9088-C4FFAA4FC1BE}"/>
                </a:ext>
              </a:extLst>
            </p:cNvPr>
            <p:cNvGrpSpPr/>
            <p:nvPr/>
          </p:nvGrpSpPr>
          <p:grpSpPr>
            <a:xfrm>
              <a:off x="-4764" y="142875"/>
              <a:ext cx="565783" cy="436341"/>
              <a:chOff x="-4764" y="142875"/>
              <a:chExt cx="565783" cy="436341"/>
            </a:xfrm>
          </p:grpSpPr>
          <p:sp>
            <p:nvSpPr>
              <p:cNvPr id="35" name="矩形 34">
                <a:extLst>
                  <a:ext uri="{FF2B5EF4-FFF2-40B4-BE49-F238E27FC236}">
                    <a16:creationId xmlns:a16="http://schemas.microsoft.com/office/drawing/2014/main" xmlns=""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xmlns=""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13" name="Rectangle 26">
            <a:extLst>
              <a:ext uri="{FF2B5EF4-FFF2-40B4-BE49-F238E27FC236}">
                <a16:creationId xmlns:a16="http://schemas.microsoft.com/office/drawing/2014/main" xmlns="" id="{686EAADD-BBB5-4A75-B059-48233FDE1EDA}"/>
              </a:ext>
            </a:extLst>
          </p:cNvPr>
          <p:cNvSpPr/>
          <p:nvPr/>
        </p:nvSpPr>
        <p:spPr>
          <a:xfrm>
            <a:off x="2161125" y="1352011"/>
            <a:ext cx="8084674" cy="417654"/>
          </a:xfrm>
          <a:prstGeom prst="rect">
            <a:avLst/>
          </a:prstGeom>
        </p:spPr>
        <p:txBody>
          <a:bodyPr wrap="square" lIns="96430" tIns="48216" rIns="96430" bIns="48216">
            <a:spAutoFit/>
          </a:bodyPr>
          <a:lstStyle/>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0" name="Pentagon 33">
            <a:extLst>
              <a:ext uri="{FF2B5EF4-FFF2-40B4-BE49-F238E27FC236}">
                <a16:creationId xmlns:a16="http://schemas.microsoft.com/office/drawing/2014/main" xmlns="" id="{9EF8DAF3-942D-4378-A07C-73055D9FE522}"/>
              </a:ext>
            </a:extLst>
          </p:cNvPr>
          <p:cNvSpPr/>
          <p:nvPr/>
        </p:nvSpPr>
        <p:spPr>
          <a:xfrm>
            <a:off x="1532831" y="148975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1" name="Rectangle 26">
            <a:extLst>
              <a:ext uri="{FF2B5EF4-FFF2-40B4-BE49-F238E27FC236}">
                <a16:creationId xmlns:a16="http://schemas.microsoft.com/office/drawing/2014/main" xmlns="" id="{7333FBA8-87E1-4110-A516-EA9615A2CAB9}"/>
              </a:ext>
            </a:extLst>
          </p:cNvPr>
          <p:cNvSpPr/>
          <p:nvPr/>
        </p:nvSpPr>
        <p:spPr>
          <a:xfrm>
            <a:off x="2157521" y="1456085"/>
            <a:ext cx="9744462" cy="3421361"/>
          </a:xfrm>
          <a:prstGeom prst="rect">
            <a:avLst/>
          </a:prstGeom>
        </p:spPr>
        <p:txBody>
          <a:bodyPr wrap="square" lIns="96430" tIns="48216" rIns="96430" bIns="48216">
            <a:spAutoFit/>
          </a:bodyPr>
          <a:lstStyle/>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介绍：蚁群是自然界中常见的一种生物，人们对蚂蚁的关注大都是因为“蚁群搬家，天要下雨”之类的民谚。蚁群算法的特点是模拟自然界中蚂蚁的群体行为。科学家发现，蚁群总是能够发现从蚁巢到食物源的最短路径。经研究发现，蚂蚁在行走过的路上留下一种挥发性的激素，蚂蚁就是通过这种激素进行信息交流。蚂蚁趋向于走激素积累较多的路径。找到最短路径的蚂蚁总是最早返回巢穴，从而在路上留下了较多的激素。由于最短路径上积累了较多的激素，选择这条路径的蚂蚁就会越来越多，到最后所有的蚂蚁都会趋向于选择这条最短路径。基于蚂蚁这种行为而提出的蚁群算法具有群体合作，正反馈选择，并行计算等三大特点，并且可以根据需要为人工蚁加入前瞻、回溯等自然蚁所没有的特点。</a:t>
            </a:r>
          </a:p>
        </p:txBody>
      </p:sp>
    </p:spTree>
    <p:extLst>
      <p:ext uri="{BB962C8B-B14F-4D97-AF65-F5344CB8AC3E}">
        <p14:creationId xmlns:p14="http://schemas.microsoft.com/office/powerpoint/2010/main" val="3688404591"/>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xmlns="" id="{B74A6A5B-7265-6746-8EDC-9B3CDE187409}"/>
              </a:ext>
            </a:extLst>
          </p:cNvPr>
          <p:cNvGrpSpPr/>
          <p:nvPr/>
        </p:nvGrpSpPr>
        <p:grpSpPr>
          <a:xfrm>
            <a:off x="596727" y="472248"/>
            <a:ext cx="5409245" cy="523220"/>
            <a:chOff x="-4764" y="99435"/>
            <a:chExt cx="5409245" cy="523220"/>
          </a:xfrm>
        </p:grpSpPr>
        <p:sp>
          <p:nvSpPr>
            <p:cNvPr id="33" name="文本框 32">
              <a:extLst>
                <a:ext uri="{FF2B5EF4-FFF2-40B4-BE49-F238E27FC236}">
                  <a16:creationId xmlns:a16="http://schemas.microsoft.com/office/drawing/2014/main" xmlns="" id="{DEE02059-6358-F94E-A16E-168FF82FB428}"/>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遗传算法</a:t>
              </a:r>
            </a:p>
          </p:txBody>
        </p:sp>
        <p:grpSp>
          <p:nvGrpSpPr>
            <p:cNvPr id="34" name="组合 33">
              <a:extLst>
                <a:ext uri="{FF2B5EF4-FFF2-40B4-BE49-F238E27FC236}">
                  <a16:creationId xmlns:a16="http://schemas.microsoft.com/office/drawing/2014/main" xmlns="" id="{3323A2BB-49C0-4747-9088-C4FFAA4FC1BE}"/>
                </a:ext>
              </a:extLst>
            </p:cNvPr>
            <p:cNvGrpSpPr/>
            <p:nvPr/>
          </p:nvGrpSpPr>
          <p:grpSpPr>
            <a:xfrm>
              <a:off x="-4764" y="142875"/>
              <a:ext cx="565783" cy="436341"/>
              <a:chOff x="-4764" y="142875"/>
              <a:chExt cx="565783" cy="436341"/>
            </a:xfrm>
          </p:grpSpPr>
          <p:sp>
            <p:nvSpPr>
              <p:cNvPr id="35" name="矩形 34">
                <a:extLst>
                  <a:ext uri="{FF2B5EF4-FFF2-40B4-BE49-F238E27FC236}">
                    <a16:creationId xmlns:a16="http://schemas.microsoft.com/office/drawing/2014/main" xmlns=""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xmlns=""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13" name="Rectangle 26">
            <a:extLst>
              <a:ext uri="{FF2B5EF4-FFF2-40B4-BE49-F238E27FC236}">
                <a16:creationId xmlns:a16="http://schemas.microsoft.com/office/drawing/2014/main" xmlns="" id="{686EAADD-BBB5-4A75-B059-48233FDE1EDA}"/>
              </a:ext>
            </a:extLst>
          </p:cNvPr>
          <p:cNvSpPr/>
          <p:nvPr/>
        </p:nvSpPr>
        <p:spPr>
          <a:xfrm>
            <a:off x="2161125" y="1352011"/>
            <a:ext cx="8084674" cy="417654"/>
          </a:xfrm>
          <a:prstGeom prst="rect">
            <a:avLst/>
          </a:prstGeom>
        </p:spPr>
        <p:txBody>
          <a:bodyPr wrap="square" lIns="96430" tIns="48216" rIns="96430" bIns="48216">
            <a:spAutoFit/>
          </a:bodyPr>
          <a:lstStyle/>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0" name="Pentagon 33">
            <a:extLst>
              <a:ext uri="{FF2B5EF4-FFF2-40B4-BE49-F238E27FC236}">
                <a16:creationId xmlns:a16="http://schemas.microsoft.com/office/drawing/2014/main" xmlns="" id="{9EF8DAF3-942D-4378-A07C-73055D9FE522}"/>
              </a:ext>
            </a:extLst>
          </p:cNvPr>
          <p:cNvSpPr/>
          <p:nvPr/>
        </p:nvSpPr>
        <p:spPr>
          <a:xfrm>
            <a:off x="1532831" y="122075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mc:AlternateContent xmlns:mc="http://schemas.openxmlformats.org/markup-compatibility/2006">
        <mc:Choice xmlns:a14="http://schemas.microsoft.com/office/drawing/2010/main" Requires="a14">
          <p:sp>
            <p:nvSpPr>
              <p:cNvPr id="11" name="Rectangle 26">
                <a:extLst>
                  <a:ext uri="{FF2B5EF4-FFF2-40B4-BE49-F238E27FC236}">
                    <a16:creationId xmlns:a16="http://schemas.microsoft.com/office/drawing/2014/main" xmlns="" id="{7333FBA8-87E1-4110-A516-EA9615A2CAB9}"/>
                  </a:ext>
                </a:extLst>
              </p:cNvPr>
              <p:cNvSpPr/>
              <p:nvPr/>
            </p:nvSpPr>
            <p:spPr>
              <a:xfrm>
                <a:off x="2157521" y="1187085"/>
                <a:ext cx="9168398" cy="5268020"/>
              </a:xfrm>
              <a:prstGeom prst="rect">
                <a:avLst/>
              </a:prstGeom>
            </p:spPr>
            <p:txBody>
              <a:bodyPr wrap="square" lIns="96430" tIns="48216" rIns="96430" bIns="48216">
                <a:spAutoFit/>
              </a:bodyPr>
              <a:lstStyle/>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定义：遗传算法（</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Genetic Algorithms</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，简称 </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GA</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）是一种基于自然选择原理和自然遗传机制的搜索（寻优）算法，它是模拟自然界中的生命进化机制，在人工系统中实现特定</a:t>
                </a:r>
                <a:r>
                  <a:rPr lang="zh-CN" altLang="en-US" sz="2000" dirty="0" smtClean="0">
                    <a:solidFill>
                      <a:schemeClr val="accent1">
                        <a:lumMod val="75000"/>
                      </a:schemeClr>
                    </a:solidFill>
                    <a:latin typeface="黑体" panose="02010609060101010101" pitchFamily="49" charset="-122"/>
                    <a:ea typeface="黑体" panose="02010609060101010101" pitchFamily="49" charset="-122"/>
                    <a:cs typeface="+mn-ea"/>
                  </a:rPr>
                  <a:t>目标</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的优化。遗传算法的实质是通过群体搜索技术，根据适者生存的原则逐代进化，最终得到最优解或准最优解。它必须做以下操作：初始群体的产生、求每一个体的适应度、根据适者生存的原则选择优良个体、被选出的优良个体两两配对，通过随机交叉其染色体的基因并随机变异某些染色体的基因后生成下一代群体，按此方法使群体逐代进化，直到满足进化终止条件</a:t>
                </a:r>
                <a:r>
                  <a:rPr lang="zh-CN" altLang="en-US" sz="2000" dirty="0" smtClean="0">
                    <a:solidFill>
                      <a:schemeClr val="accent1">
                        <a:lumMod val="75000"/>
                      </a:schemeClr>
                    </a:solidFill>
                    <a:latin typeface="黑体" panose="02010609060101010101" pitchFamily="49" charset="-122"/>
                    <a:ea typeface="黑体" panose="02010609060101010101" pitchFamily="49" charset="-122"/>
                    <a:cs typeface="+mn-ea"/>
                  </a:rPr>
                  <a:t>。</a:t>
                </a:r>
                <a:endParaRPr lang="en-US" altLang="zh-CN" sz="2000" dirty="0" smtClean="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endParaRPr lang="en-US" altLang="zh-CN" sz="2000" dirty="0" smtClean="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r>
                  <a:rPr lang="zh-CN" altLang="en-US" sz="2000" dirty="0" smtClean="0">
                    <a:solidFill>
                      <a:schemeClr val="accent1">
                        <a:lumMod val="75000"/>
                      </a:schemeClr>
                    </a:solidFill>
                    <a:latin typeface="黑体" panose="02010609060101010101" pitchFamily="49" charset="-122"/>
                    <a:ea typeface="黑体" panose="02010609060101010101" pitchFamily="49" charset="-122"/>
                    <a:cs typeface="+mn-ea"/>
                  </a:rPr>
                  <a:t>其</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实现方法如下</a:t>
                </a:r>
                <a:r>
                  <a:rPr lang="zh-CN" altLang="en-US" sz="2000" dirty="0" smtClean="0">
                    <a:solidFill>
                      <a:schemeClr val="accent1">
                        <a:lumMod val="75000"/>
                      </a:schemeClr>
                    </a:solidFill>
                    <a:latin typeface="黑体" panose="02010609060101010101" pitchFamily="49" charset="-122"/>
                    <a:ea typeface="黑体" panose="02010609060101010101" pitchFamily="49" charset="-122"/>
                    <a:cs typeface="+mn-ea"/>
                  </a:rPr>
                  <a:t>：</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marL="457200" indent="-457200" defTabSz="963930">
                  <a:lnSpc>
                    <a:spcPct val="120000"/>
                  </a:lnSpc>
                  <a:buFont typeface="+mj-lt"/>
                  <a:buAutoNum type="arabicPeriod"/>
                </a:pPr>
                <a:r>
                  <a:rPr lang="zh-CN" altLang="en-US" sz="2000" dirty="0" smtClean="0">
                    <a:solidFill>
                      <a:schemeClr val="accent1">
                        <a:lumMod val="75000"/>
                      </a:schemeClr>
                    </a:solidFill>
                    <a:latin typeface="黑体" panose="02010609060101010101" pitchFamily="49" charset="-122"/>
                    <a:ea typeface="黑体" panose="02010609060101010101" pitchFamily="49" charset="-122"/>
                    <a:cs typeface="+mn-ea"/>
                  </a:rPr>
                  <a:t>根据</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具体问题确定可行解域，确定一种编码方法，能用数值串或字符串表示可行解域的每一解。</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marL="457200" indent="-457200" defTabSz="963930">
                  <a:lnSpc>
                    <a:spcPct val="120000"/>
                  </a:lnSpc>
                  <a:buFont typeface="+mj-lt"/>
                  <a:buAutoNum type="arabicPeriod"/>
                </a:pPr>
                <a:r>
                  <a:rPr lang="zh-CN" altLang="en-US" sz="2000" dirty="0" smtClean="0">
                    <a:solidFill>
                      <a:schemeClr val="accent1">
                        <a:lumMod val="75000"/>
                      </a:schemeClr>
                    </a:solidFill>
                    <a:latin typeface="黑体" panose="02010609060101010101" pitchFamily="49" charset="-122"/>
                    <a:ea typeface="黑体" panose="02010609060101010101" pitchFamily="49" charset="-122"/>
                    <a:cs typeface="+mn-ea"/>
                  </a:rPr>
                  <a:t>对</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每一解应有一个度量好坏的依据，它用一函数表示，叫做适应度函数，适应度函数应为非负函数。</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marL="457200" indent="-457200" defTabSz="963930">
                  <a:lnSpc>
                    <a:spcPct val="120000"/>
                  </a:lnSpc>
                  <a:buFont typeface="+mj-lt"/>
                  <a:buAutoNum type="arabicPeriod"/>
                </a:pPr>
                <a:r>
                  <a:rPr lang="zh-CN" altLang="en-US" sz="2000" dirty="0" smtClean="0">
                    <a:solidFill>
                      <a:schemeClr val="accent1">
                        <a:lumMod val="75000"/>
                      </a:schemeClr>
                    </a:solidFill>
                    <a:latin typeface="黑体" panose="02010609060101010101" pitchFamily="49" charset="-122"/>
                    <a:ea typeface="黑体" panose="02010609060101010101" pitchFamily="49" charset="-122"/>
                    <a:cs typeface="+mn-ea"/>
                  </a:rPr>
                  <a:t>确定</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进化参数群体规模</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M</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、交叉概率</a:t>
                </a:r>
                <a14:m>
                  <m:oMath xmlns:m="http://schemas.openxmlformats.org/officeDocument/2006/math">
                    <m:sSub>
                      <m:sSubPr>
                        <m:ctrlPr>
                          <a:rPr lang="en-US" altLang="zh-CN" sz="2000" b="0" i="1" smtClean="0">
                            <a:solidFill>
                              <a:schemeClr val="accent1">
                                <a:lumMod val="75000"/>
                              </a:schemeClr>
                            </a:solidFill>
                            <a:latin typeface="Cambria Math" charset="0"/>
                            <a:ea typeface="黑体" panose="02010609060101010101" pitchFamily="49" charset="-122"/>
                            <a:cs typeface="+mn-ea"/>
                          </a:rPr>
                        </m:ctrlPr>
                      </m:sSubPr>
                      <m:e>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𝑝</m:t>
                        </m:r>
                      </m:e>
                      <m:sub>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𝑐</m:t>
                        </m:r>
                      </m:sub>
                    </m:sSub>
                  </m:oMath>
                </a14:m>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、变异概率</a:t>
                </a:r>
                <a14:m>
                  <m:oMath xmlns:m="http://schemas.openxmlformats.org/officeDocument/2006/math">
                    <m:sSub>
                      <m:sSubPr>
                        <m:ctrlPr>
                          <a:rPr lang="en-US" altLang="zh-CN" sz="2000" b="0" i="1" smtClean="0">
                            <a:solidFill>
                              <a:schemeClr val="accent1">
                                <a:lumMod val="75000"/>
                              </a:schemeClr>
                            </a:solidFill>
                            <a:latin typeface="Cambria Math" charset="0"/>
                            <a:ea typeface="黑体" panose="02010609060101010101" pitchFamily="49" charset="-122"/>
                            <a:cs typeface="+mn-ea"/>
                          </a:rPr>
                        </m:ctrlPr>
                      </m:sSubPr>
                      <m:e>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𝑝</m:t>
                        </m:r>
                      </m:e>
                      <m:sub>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𝑚</m:t>
                        </m:r>
                      </m:sub>
                    </m:sSub>
                  </m:oMath>
                </a14:m>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、进化终止条件。</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mc:Choice>
        <mc:Fallback>
          <p:sp>
            <p:nvSpPr>
              <p:cNvPr id="11" name="Rectangle 26">
                <a:extLst>
                  <a:ext uri="{FF2B5EF4-FFF2-40B4-BE49-F238E27FC236}">
                    <a16:creationId xmlns:a16="http://schemas.microsoft.com/office/drawing/2014/main" xmlns:a14="http://schemas.microsoft.com/office/drawing/2010/main" xmlns="" id="{7333FBA8-87E1-4110-A516-EA9615A2CAB9}"/>
                  </a:ext>
                </a:extLst>
              </p:cNvPr>
              <p:cNvSpPr>
                <a:spLocks noRot="1" noChangeAspect="1" noMove="1" noResize="1" noEditPoints="1" noAdjustHandles="1" noChangeArrowheads="1" noChangeShapeType="1" noTextEdit="1"/>
              </p:cNvSpPr>
              <p:nvPr/>
            </p:nvSpPr>
            <p:spPr>
              <a:xfrm>
                <a:off x="2157521" y="1187085"/>
                <a:ext cx="9168398" cy="5268020"/>
              </a:xfrm>
              <a:prstGeom prst="rect">
                <a:avLst/>
              </a:prstGeom>
              <a:blipFill rotWithShape="0">
                <a:blip r:embed="rId3"/>
                <a:stretch>
                  <a:fillRect l="-665" t="-347" b="-1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9498682"/>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xmlns="" id="{B74A6A5B-7265-6746-8EDC-9B3CDE187409}"/>
              </a:ext>
            </a:extLst>
          </p:cNvPr>
          <p:cNvGrpSpPr/>
          <p:nvPr/>
        </p:nvGrpSpPr>
        <p:grpSpPr>
          <a:xfrm>
            <a:off x="596727" y="472248"/>
            <a:ext cx="5409245" cy="523220"/>
            <a:chOff x="-4764" y="99435"/>
            <a:chExt cx="5409245" cy="523220"/>
          </a:xfrm>
        </p:grpSpPr>
        <p:sp>
          <p:nvSpPr>
            <p:cNvPr id="33" name="文本框 32">
              <a:extLst>
                <a:ext uri="{FF2B5EF4-FFF2-40B4-BE49-F238E27FC236}">
                  <a16:creationId xmlns:a16="http://schemas.microsoft.com/office/drawing/2014/main" xmlns="" id="{DEE02059-6358-F94E-A16E-168FF82FB428}"/>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蚁群算法</a:t>
              </a:r>
            </a:p>
          </p:txBody>
        </p:sp>
        <p:grpSp>
          <p:nvGrpSpPr>
            <p:cNvPr id="34" name="组合 33">
              <a:extLst>
                <a:ext uri="{FF2B5EF4-FFF2-40B4-BE49-F238E27FC236}">
                  <a16:creationId xmlns:a16="http://schemas.microsoft.com/office/drawing/2014/main" xmlns="" id="{3323A2BB-49C0-4747-9088-C4FFAA4FC1BE}"/>
                </a:ext>
              </a:extLst>
            </p:cNvPr>
            <p:cNvGrpSpPr/>
            <p:nvPr/>
          </p:nvGrpSpPr>
          <p:grpSpPr>
            <a:xfrm>
              <a:off x="-4764" y="142875"/>
              <a:ext cx="565783" cy="436341"/>
              <a:chOff x="-4764" y="142875"/>
              <a:chExt cx="565783" cy="436341"/>
            </a:xfrm>
          </p:grpSpPr>
          <p:sp>
            <p:nvSpPr>
              <p:cNvPr id="35" name="矩形 34">
                <a:extLst>
                  <a:ext uri="{FF2B5EF4-FFF2-40B4-BE49-F238E27FC236}">
                    <a16:creationId xmlns:a16="http://schemas.microsoft.com/office/drawing/2014/main" xmlns=""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xmlns=""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13" name="Rectangle 26">
            <a:extLst>
              <a:ext uri="{FF2B5EF4-FFF2-40B4-BE49-F238E27FC236}">
                <a16:creationId xmlns:a16="http://schemas.microsoft.com/office/drawing/2014/main" xmlns="" id="{686EAADD-BBB5-4A75-B059-48233FDE1EDA}"/>
              </a:ext>
            </a:extLst>
          </p:cNvPr>
          <p:cNvSpPr/>
          <p:nvPr/>
        </p:nvSpPr>
        <p:spPr>
          <a:xfrm>
            <a:off x="2161125" y="1352011"/>
            <a:ext cx="8084674" cy="417654"/>
          </a:xfrm>
          <a:prstGeom prst="rect">
            <a:avLst/>
          </a:prstGeom>
        </p:spPr>
        <p:txBody>
          <a:bodyPr wrap="square" lIns="96430" tIns="48216" rIns="96430" bIns="48216">
            <a:spAutoFit/>
          </a:bodyPr>
          <a:lstStyle/>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0" name="Pentagon 33">
            <a:extLst>
              <a:ext uri="{FF2B5EF4-FFF2-40B4-BE49-F238E27FC236}">
                <a16:creationId xmlns:a16="http://schemas.microsoft.com/office/drawing/2014/main" xmlns="" id="{9EF8DAF3-942D-4378-A07C-73055D9FE522}"/>
              </a:ext>
            </a:extLst>
          </p:cNvPr>
          <p:cNvSpPr/>
          <p:nvPr/>
        </p:nvSpPr>
        <p:spPr>
          <a:xfrm>
            <a:off x="1532831" y="148975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1" name="Rectangle 26">
            <a:extLst>
              <a:ext uri="{FF2B5EF4-FFF2-40B4-BE49-F238E27FC236}">
                <a16:creationId xmlns:a16="http://schemas.microsoft.com/office/drawing/2014/main" xmlns="" id="{7333FBA8-87E1-4110-A516-EA9615A2CAB9}"/>
              </a:ext>
            </a:extLst>
          </p:cNvPr>
          <p:cNvSpPr/>
          <p:nvPr/>
        </p:nvSpPr>
        <p:spPr>
          <a:xfrm>
            <a:off x="2157521" y="1456085"/>
            <a:ext cx="9888478" cy="1944033"/>
          </a:xfrm>
          <a:prstGeom prst="rect">
            <a:avLst/>
          </a:prstGeom>
        </p:spPr>
        <p:txBody>
          <a:bodyPr wrap="square" lIns="96430" tIns="48216" rIns="96430" bIns="48216">
            <a:spAutoFit/>
          </a:bodyPr>
          <a:lstStyle/>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介绍：在使用蚁群算法求解现实问题时，先生成具有一定数量蚂蚁的蚁群，让每一只蚂蚁建立一个解或解的一部分，每只人工蚁从问题的初始状态出发，根据“激素”浓度来选择下一个要转移到的状态，直到建立起一个解，每只蚂蚁根据所找到的解的好坏程度在所经过的状态上释放与解的质量成正比例的“激素”。之后，每只蚂蚁又开始新的求解过程，直到寻找到满意解。为避免停滞现象，引入了激素更新机制。</a:t>
            </a:r>
          </a:p>
        </p:txBody>
      </p:sp>
    </p:spTree>
    <p:extLst>
      <p:ext uri="{BB962C8B-B14F-4D97-AF65-F5344CB8AC3E}">
        <p14:creationId xmlns:p14="http://schemas.microsoft.com/office/powerpoint/2010/main" val="641013766"/>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xmlns="" id="{B74A6A5B-7265-6746-8EDC-9B3CDE187409}"/>
              </a:ext>
            </a:extLst>
          </p:cNvPr>
          <p:cNvGrpSpPr/>
          <p:nvPr/>
        </p:nvGrpSpPr>
        <p:grpSpPr>
          <a:xfrm>
            <a:off x="596727" y="472248"/>
            <a:ext cx="5409245" cy="523220"/>
            <a:chOff x="-4764" y="99435"/>
            <a:chExt cx="5409245" cy="523220"/>
          </a:xfrm>
        </p:grpSpPr>
        <p:sp>
          <p:nvSpPr>
            <p:cNvPr id="33" name="文本框 32">
              <a:extLst>
                <a:ext uri="{FF2B5EF4-FFF2-40B4-BE49-F238E27FC236}">
                  <a16:creationId xmlns:a16="http://schemas.microsoft.com/office/drawing/2014/main" xmlns="" id="{DEE02059-6358-F94E-A16E-168FF82FB428}"/>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蚁群算法</a:t>
              </a:r>
            </a:p>
          </p:txBody>
        </p:sp>
        <p:grpSp>
          <p:nvGrpSpPr>
            <p:cNvPr id="34" name="组合 33">
              <a:extLst>
                <a:ext uri="{FF2B5EF4-FFF2-40B4-BE49-F238E27FC236}">
                  <a16:creationId xmlns:a16="http://schemas.microsoft.com/office/drawing/2014/main" xmlns="" id="{3323A2BB-49C0-4747-9088-C4FFAA4FC1BE}"/>
                </a:ext>
              </a:extLst>
            </p:cNvPr>
            <p:cNvGrpSpPr/>
            <p:nvPr/>
          </p:nvGrpSpPr>
          <p:grpSpPr>
            <a:xfrm>
              <a:off x="-4764" y="142875"/>
              <a:ext cx="565783" cy="436341"/>
              <a:chOff x="-4764" y="142875"/>
              <a:chExt cx="565783" cy="436341"/>
            </a:xfrm>
          </p:grpSpPr>
          <p:sp>
            <p:nvSpPr>
              <p:cNvPr id="35" name="矩形 34">
                <a:extLst>
                  <a:ext uri="{FF2B5EF4-FFF2-40B4-BE49-F238E27FC236}">
                    <a16:creationId xmlns:a16="http://schemas.microsoft.com/office/drawing/2014/main" xmlns=""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xmlns=""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13" name="Rectangle 26">
            <a:extLst>
              <a:ext uri="{FF2B5EF4-FFF2-40B4-BE49-F238E27FC236}">
                <a16:creationId xmlns:a16="http://schemas.microsoft.com/office/drawing/2014/main" xmlns="" id="{686EAADD-BBB5-4A75-B059-48233FDE1EDA}"/>
              </a:ext>
            </a:extLst>
          </p:cNvPr>
          <p:cNvSpPr/>
          <p:nvPr/>
        </p:nvSpPr>
        <p:spPr>
          <a:xfrm>
            <a:off x="2161125" y="1352011"/>
            <a:ext cx="8084674" cy="417654"/>
          </a:xfrm>
          <a:prstGeom prst="rect">
            <a:avLst/>
          </a:prstGeom>
        </p:spPr>
        <p:txBody>
          <a:bodyPr wrap="square" lIns="96430" tIns="48216" rIns="96430" bIns="48216">
            <a:spAutoFit/>
          </a:bodyPr>
          <a:lstStyle/>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0" name="Pentagon 33">
            <a:extLst>
              <a:ext uri="{FF2B5EF4-FFF2-40B4-BE49-F238E27FC236}">
                <a16:creationId xmlns:a16="http://schemas.microsoft.com/office/drawing/2014/main" xmlns="" id="{9EF8DAF3-942D-4378-A07C-73055D9FE522}"/>
              </a:ext>
            </a:extLst>
          </p:cNvPr>
          <p:cNvSpPr/>
          <p:nvPr/>
        </p:nvSpPr>
        <p:spPr>
          <a:xfrm>
            <a:off x="1532831" y="148975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1" name="Rectangle 26">
            <a:extLst>
              <a:ext uri="{FF2B5EF4-FFF2-40B4-BE49-F238E27FC236}">
                <a16:creationId xmlns:a16="http://schemas.microsoft.com/office/drawing/2014/main" xmlns="" id="{7333FBA8-87E1-4110-A516-EA9615A2CAB9}"/>
              </a:ext>
            </a:extLst>
          </p:cNvPr>
          <p:cNvSpPr/>
          <p:nvPr/>
        </p:nvSpPr>
        <p:spPr>
          <a:xfrm>
            <a:off x="2157521" y="1456085"/>
            <a:ext cx="10032494" cy="1944033"/>
          </a:xfrm>
          <a:prstGeom prst="rect">
            <a:avLst/>
          </a:prstGeom>
        </p:spPr>
        <p:txBody>
          <a:bodyPr wrap="square" lIns="96430" tIns="48216" rIns="96430" bIns="48216">
            <a:spAutoFit/>
          </a:bodyPr>
          <a:lstStyle/>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介绍：在使用蚁群算法求解现实问题时，先生成具有一定数量蚂蚁的蚁群，让每一只蚂蚁建立一个解或解的一部分，每只人工蚁从问题的初始状态出发，根据“激素”浓度来选择下一个要转移到的状态，直到建立起一个解，每只蚂蚁根据所找到的解的好坏程度在所经过的状态上释放与解的质量成正比例的“激素”。之后，每只蚂蚁又开始新的求解过程，直到寻找到满意解。为避免停滞现象，引入了激素更新机制。</a:t>
            </a:r>
          </a:p>
        </p:txBody>
      </p:sp>
    </p:spTree>
    <p:extLst>
      <p:ext uri="{BB962C8B-B14F-4D97-AF65-F5344CB8AC3E}">
        <p14:creationId xmlns:p14="http://schemas.microsoft.com/office/powerpoint/2010/main" val="1051917350"/>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xmlns="" id="{B74A6A5B-7265-6746-8EDC-9B3CDE187409}"/>
              </a:ext>
            </a:extLst>
          </p:cNvPr>
          <p:cNvGrpSpPr/>
          <p:nvPr/>
        </p:nvGrpSpPr>
        <p:grpSpPr>
          <a:xfrm>
            <a:off x="596727" y="472248"/>
            <a:ext cx="5409245" cy="523220"/>
            <a:chOff x="-4764" y="99435"/>
            <a:chExt cx="5409245" cy="523220"/>
          </a:xfrm>
        </p:grpSpPr>
        <p:sp>
          <p:nvSpPr>
            <p:cNvPr id="33" name="文本框 32">
              <a:extLst>
                <a:ext uri="{FF2B5EF4-FFF2-40B4-BE49-F238E27FC236}">
                  <a16:creationId xmlns:a16="http://schemas.microsoft.com/office/drawing/2014/main" xmlns="" id="{DEE02059-6358-F94E-A16E-168FF82FB428}"/>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蚁群算法</a:t>
              </a:r>
            </a:p>
          </p:txBody>
        </p:sp>
        <p:grpSp>
          <p:nvGrpSpPr>
            <p:cNvPr id="34" name="组合 33">
              <a:extLst>
                <a:ext uri="{FF2B5EF4-FFF2-40B4-BE49-F238E27FC236}">
                  <a16:creationId xmlns:a16="http://schemas.microsoft.com/office/drawing/2014/main" xmlns="" id="{3323A2BB-49C0-4747-9088-C4FFAA4FC1BE}"/>
                </a:ext>
              </a:extLst>
            </p:cNvPr>
            <p:cNvGrpSpPr/>
            <p:nvPr/>
          </p:nvGrpSpPr>
          <p:grpSpPr>
            <a:xfrm>
              <a:off x="-4764" y="142875"/>
              <a:ext cx="565783" cy="436341"/>
              <a:chOff x="-4764" y="142875"/>
              <a:chExt cx="565783" cy="436341"/>
            </a:xfrm>
          </p:grpSpPr>
          <p:sp>
            <p:nvSpPr>
              <p:cNvPr id="35" name="矩形 34">
                <a:extLst>
                  <a:ext uri="{FF2B5EF4-FFF2-40B4-BE49-F238E27FC236}">
                    <a16:creationId xmlns:a16="http://schemas.microsoft.com/office/drawing/2014/main" xmlns=""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xmlns=""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13" name="Rectangle 26">
            <a:extLst>
              <a:ext uri="{FF2B5EF4-FFF2-40B4-BE49-F238E27FC236}">
                <a16:creationId xmlns:a16="http://schemas.microsoft.com/office/drawing/2014/main" xmlns="" id="{686EAADD-BBB5-4A75-B059-48233FDE1EDA}"/>
              </a:ext>
            </a:extLst>
          </p:cNvPr>
          <p:cNvSpPr/>
          <p:nvPr/>
        </p:nvSpPr>
        <p:spPr>
          <a:xfrm>
            <a:off x="2161125" y="1352011"/>
            <a:ext cx="8084674" cy="417654"/>
          </a:xfrm>
          <a:prstGeom prst="rect">
            <a:avLst/>
          </a:prstGeom>
        </p:spPr>
        <p:txBody>
          <a:bodyPr wrap="square" lIns="96430" tIns="48216" rIns="96430" bIns="48216">
            <a:spAutoFit/>
          </a:bodyPr>
          <a:lstStyle/>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0" name="Pentagon 33">
            <a:extLst>
              <a:ext uri="{FF2B5EF4-FFF2-40B4-BE49-F238E27FC236}">
                <a16:creationId xmlns:a16="http://schemas.microsoft.com/office/drawing/2014/main" xmlns="" id="{9EF8DAF3-942D-4378-A07C-73055D9FE522}"/>
              </a:ext>
            </a:extLst>
          </p:cNvPr>
          <p:cNvSpPr/>
          <p:nvPr/>
        </p:nvSpPr>
        <p:spPr>
          <a:xfrm>
            <a:off x="1532831" y="148975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1" name="Rectangle 26">
            <a:extLst>
              <a:ext uri="{FF2B5EF4-FFF2-40B4-BE49-F238E27FC236}">
                <a16:creationId xmlns:a16="http://schemas.microsoft.com/office/drawing/2014/main" xmlns="" id="{7333FBA8-87E1-4110-A516-EA9615A2CAB9}"/>
              </a:ext>
            </a:extLst>
          </p:cNvPr>
          <p:cNvSpPr/>
          <p:nvPr/>
        </p:nvSpPr>
        <p:spPr>
          <a:xfrm>
            <a:off x="2157521" y="1456085"/>
            <a:ext cx="6841533" cy="417654"/>
          </a:xfrm>
          <a:prstGeom prst="rect">
            <a:avLst/>
          </a:prstGeom>
        </p:spPr>
        <p:txBody>
          <a:bodyPr wrap="square" lIns="96430" tIns="48216" rIns="96430" bIns="48216">
            <a:spAutoFit/>
          </a:bodyPr>
          <a:lstStyle/>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例子</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(p02)</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：使用蚁群算法解决</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TSP</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问题</a:t>
            </a:r>
          </a:p>
        </p:txBody>
      </p:sp>
    </p:spTree>
    <p:extLst>
      <p:ext uri="{BB962C8B-B14F-4D97-AF65-F5344CB8AC3E}">
        <p14:creationId xmlns:p14="http://schemas.microsoft.com/office/powerpoint/2010/main" val="148035469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xmlns="" id="{B74A6A5B-7265-6746-8EDC-9B3CDE187409}"/>
              </a:ext>
            </a:extLst>
          </p:cNvPr>
          <p:cNvGrpSpPr/>
          <p:nvPr/>
        </p:nvGrpSpPr>
        <p:grpSpPr>
          <a:xfrm>
            <a:off x="596727" y="472248"/>
            <a:ext cx="5409245" cy="523220"/>
            <a:chOff x="-4764" y="99435"/>
            <a:chExt cx="5409245" cy="523220"/>
          </a:xfrm>
        </p:grpSpPr>
        <p:sp>
          <p:nvSpPr>
            <p:cNvPr id="33" name="文本框 32">
              <a:extLst>
                <a:ext uri="{FF2B5EF4-FFF2-40B4-BE49-F238E27FC236}">
                  <a16:creationId xmlns:a16="http://schemas.microsoft.com/office/drawing/2014/main" xmlns="" id="{DEE02059-6358-F94E-A16E-168FF82FB428}"/>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蚁群算法</a:t>
              </a:r>
            </a:p>
          </p:txBody>
        </p:sp>
        <p:grpSp>
          <p:nvGrpSpPr>
            <p:cNvPr id="34" name="组合 33">
              <a:extLst>
                <a:ext uri="{FF2B5EF4-FFF2-40B4-BE49-F238E27FC236}">
                  <a16:creationId xmlns:a16="http://schemas.microsoft.com/office/drawing/2014/main" xmlns="" id="{3323A2BB-49C0-4747-9088-C4FFAA4FC1BE}"/>
                </a:ext>
              </a:extLst>
            </p:cNvPr>
            <p:cNvGrpSpPr/>
            <p:nvPr/>
          </p:nvGrpSpPr>
          <p:grpSpPr>
            <a:xfrm>
              <a:off x="-4764" y="142875"/>
              <a:ext cx="565783" cy="436341"/>
              <a:chOff x="-4764" y="142875"/>
              <a:chExt cx="565783" cy="436341"/>
            </a:xfrm>
          </p:grpSpPr>
          <p:sp>
            <p:nvSpPr>
              <p:cNvPr id="35" name="矩形 34">
                <a:extLst>
                  <a:ext uri="{FF2B5EF4-FFF2-40B4-BE49-F238E27FC236}">
                    <a16:creationId xmlns:a16="http://schemas.microsoft.com/office/drawing/2014/main" xmlns=""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xmlns=""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13" name="Rectangle 26">
            <a:extLst>
              <a:ext uri="{FF2B5EF4-FFF2-40B4-BE49-F238E27FC236}">
                <a16:creationId xmlns:a16="http://schemas.microsoft.com/office/drawing/2014/main" xmlns="" id="{686EAADD-BBB5-4A75-B059-48233FDE1EDA}"/>
              </a:ext>
            </a:extLst>
          </p:cNvPr>
          <p:cNvSpPr/>
          <p:nvPr/>
        </p:nvSpPr>
        <p:spPr>
          <a:xfrm>
            <a:off x="2161125" y="1352011"/>
            <a:ext cx="8084674" cy="417654"/>
          </a:xfrm>
          <a:prstGeom prst="rect">
            <a:avLst/>
          </a:prstGeom>
        </p:spPr>
        <p:txBody>
          <a:bodyPr wrap="square" lIns="96430" tIns="48216" rIns="96430" bIns="48216">
            <a:spAutoFit/>
          </a:bodyPr>
          <a:lstStyle/>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2" name="Pentagon 33">
            <a:extLst>
              <a:ext uri="{FF2B5EF4-FFF2-40B4-BE49-F238E27FC236}">
                <a16:creationId xmlns:a16="http://schemas.microsoft.com/office/drawing/2014/main" xmlns="" id="{0D2A016C-EB70-40CD-83D8-31506928FA1D}"/>
              </a:ext>
            </a:extLst>
          </p:cNvPr>
          <p:cNvSpPr/>
          <p:nvPr/>
        </p:nvSpPr>
        <p:spPr>
          <a:xfrm>
            <a:off x="1460823" y="1179229"/>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4" name="Rectangle 26">
            <a:extLst>
              <a:ext uri="{FF2B5EF4-FFF2-40B4-BE49-F238E27FC236}">
                <a16:creationId xmlns:a16="http://schemas.microsoft.com/office/drawing/2014/main" xmlns="" id="{0B17D713-C198-4DD6-97C8-6F9E2D4F6E0A}"/>
              </a:ext>
            </a:extLst>
          </p:cNvPr>
          <p:cNvSpPr/>
          <p:nvPr/>
        </p:nvSpPr>
        <p:spPr>
          <a:xfrm>
            <a:off x="2085513" y="1145557"/>
            <a:ext cx="9816470" cy="1205369"/>
          </a:xfrm>
          <a:prstGeom prst="rect">
            <a:avLst/>
          </a:prstGeom>
        </p:spPr>
        <p:txBody>
          <a:bodyPr wrap="square" lIns="96430" tIns="48216" rIns="96430" bIns="48216">
            <a:spAutoFit/>
          </a:bodyPr>
          <a:lstStyle/>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1.</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设人工蚁群在并行地搜索 </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TSP </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的解，并通过一种信息素做媒介相互通信，在每个结点上且和该结点相连的边上以信息素量做搜索下一结点的试探依据，直到找到一个</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TSP </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问题的可行解。</a:t>
            </a:r>
          </a:p>
        </p:txBody>
      </p:sp>
      <p:sp>
        <p:nvSpPr>
          <p:cNvPr id="17" name="Pentagon 33">
            <a:extLst>
              <a:ext uri="{FF2B5EF4-FFF2-40B4-BE49-F238E27FC236}">
                <a16:creationId xmlns:a16="http://schemas.microsoft.com/office/drawing/2014/main" xmlns="" id="{3FFD2944-DCED-4A25-9C4B-CF69C8F92E14}"/>
              </a:ext>
            </a:extLst>
          </p:cNvPr>
          <p:cNvSpPr/>
          <p:nvPr/>
        </p:nvSpPr>
        <p:spPr>
          <a:xfrm>
            <a:off x="1532831" y="2965035"/>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8" name="Rectangle 26">
            <a:extLst>
              <a:ext uri="{FF2B5EF4-FFF2-40B4-BE49-F238E27FC236}">
                <a16:creationId xmlns:a16="http://schemas.microsoft.com/office/drawing/2014/main" xmlns="" id="{6536FAF6-CCAC-4435-946A-186ED70748E7}"/>
              </a:ext>
            </a:extLst>
          </p:cNvPr>
          <p:cNvSpPr/>
          <p:nvPr/>
        </p:nvSpPr>
        <p:spPr>
          <a:xfrm>
            <a:off x="2157521" y="2931363"/>
            <a:ext cx="9744462" cy="1574701"/>
          </a:xfrm>
          <a:prstGeom prst="rect">
            <a:avLst/>
          </a:prstGeom>
        </p:spPr>
        <p:txBody>
          <a:bodyPr wrap="square" lIns="96430" tIns="48216" rIns="96430" bIns="48216">
            <a:spAutoFit/>
          </a:bodyPr>
          <a:lstStyle/>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2.</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在时刻 </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t </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人工蚁 </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k </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由位置 </a:t>
            </a:r>
            <a:r>
              <a:rPr lang="en-US" altLang="zh-CN" sz="2000" dirty="0" err="1">
                <a:solidFill>
                  <a:schemeClr val="accent1">
                    <a:lumMod val="75000"/>
                  </a:schemeClr>
                </a:solidFill>
                <a:latin typeface="黑体" panose="02010609060101010101" pitchFamily="49" charset="-122"/>
                <a:ea typeface="黑体" panose="02010609060101010101" pitchFamily="49" charset="-122"/>
                <a:cs typeface="+mn-ea"/>
              </a:rPr>
              <a:t>i</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 </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转移至位置 </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j </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的转移概率为。其中参数</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α</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为轨迹的相对重要性，</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β</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为能见度的相对重要性；</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S</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为可行点集，即蚂蚁</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k</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下一步允许选择的城市。</a:t>
            </a:r>
            <a:r>
              <a:rPr lang="el-GR" altLang="zh-CN" sz="2000" dirty="0">
                <a:solidFill>
                  <a:schemeClr val="accent1">
                    <a:lumMod val="75000"/>
                  </a:schemeClr>
                </a:solidFill>
                <a:latin typeface="黑体" panose="02010609060101010101" pitchFamily="49" charset="-122"/>
                <a:ea typeface="黑体" panose="02010609060101010101" pitchFamily="49" charset="-122"/>
                <a:cs typeface="+mn-ea"/>
              </a:rPr>
              <a:t>Α</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β</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分别反映了蚂蚁在运动过程中所积累的信息及启发式因子在蚂蚁选择路径中所起的不同作用。</a:t>
            </a:r>
          </a:p>
        </p:txBody>
      </p:sp>
      <p:pic>
        <p:nvPicPr>
          <p:cNvPr id="2" name="图片 1">
            <a:extLst>
              <a:ext uri="{FF2B5EF4-FFF2-40B4-BE49-F238E27FC236}">
                <a16:creationId xmlns:a16="http://schemas.microsoft.com/office/drawing/2014/main" xmlns="" id="{9B90ACDD-DBBA-4957-B259-C3D53D20AFDE}"/>
              </a:ext>
            </a:extLst>
          </p:cNvPr>
          <p:cNvPicPr>
            <a:picLocks noChangeAspect="1"/>
          </p:cNvPicPr>
          <p:nvPr/>
        </p:nvPicPr>
        <p:blipFill rotWithShape="1">
          <a:blip r:embed="rId3"/>
          <a:srcRect b="5030"/>
          <a:stretch/>
        </p:blipFill>
        <p:spPr>
          <a:xfrm>
            <a:off x="2324919" y="4552429"/>
            <a:ext cx="3924300" cy="1438286"/>
          </a:xfrm>
          <a:prstGeom prst="rect">
            <a:avLst/>
          </a:prstGeom>
        </p:spPr>
      </p:pic>
    </p:spTree>
    <p:extLst>
      <p:ext uri="{BB962C8B-B14F-4D97-AF65-F5344CB8AC3E}">
        <p14:creationId xmlns:p14="http://schemas.microsoft.com/office/powerpoint/2010/main" val="1561419121"/>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xmlns="" id="{B74A6A5B-7265-6746-8EDC-9B3CDE187409}"/>
              </a:ext>
            </a:extLst>
          </p:cNvPr>
          <p:cNvGrpSpPr/>
          <p:nvPr/>
        </p:nvGrpSpPr>
        <p:grpSpPr>
          <a:xfrm>
            <a:off x="596727" y="472248"/>
            <a:ext cx="5409245" cy="523220"/>
            <a:chOff x="-4764" y="99435"/>
            <a:chExt cx="5409245" cy="523220"/>
          </a:xfrm>
        </p:grpSpPr>
        <p:sp>
          <p:nvSpPr>
            <p:cNvPr id="33" name="文本框 32">
              <a:extLst>
                <a:ext uri="{FF2B5EF4-FFF2-40B4-BE49-F238E27FC236}">
                  <a16:creationId xmlns:a16="http://schemas.microsoft.com/office/drawing/2014/main" xmlns="" id="{DEE02059-6358-F94E-A16E-168FF82FB428}"/>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蚁群算法</a:t>
              </a:r>
            </a:p>
          </p:txBody>
        </p:sp>
        <p:grpSp>
          <p:nvGrpSpPr>
            <p:cNvPr id="34" name="组合 33">
              <a:extLst>
                <a:ext uri="{FF2B5EF4-FFF2-40B4-BE49-F238E27FC236}">
                  <a16:creationId xmlns:a16="http://schemas.microsoft.com/office/drawing/2014/main" xmlns="" id="{3323A2BB-49C0-4747-9088-C4FFAA4FC1BE}"/>
                </a:ext>
              </a:extLst>
            </p:cNvPr>
            <p:cNvGrpSpPr/>
            <p:nvPr/>
          </p:nvGrpSpPr>
          <p:grpSpPr>
            <a:xfrm>
              <a:off x="-4764" y="142875"/>
              <a:ext cx="565783" cy="436341"/>
              <a:chOff x="-4764" y="142875"/>
              <a:chExt cx="565783" cy="436341"/>
            </a:xfrm>
          </p:grpSpPr>
          <p:sp>
            <p:nvSpPr>
              <p:cNvPr id="35" name="矩形 34">
                <a:extLst>
                  <a:ext uri="{FF2B5EF4-FFF2-40B4-BE49-F238E27FC236}">
                    <a16:creationId xmlns:a16="http://schemas.microsoft.com/office/drawing/2014/main" xmlns=""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xmlns=""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13" name="Rectangle 26">
            <a:extLst>
              <a:ext uri="{FF2B5EF4-FFF2-40B4-BE49-F238E27FC236}">
                <a16:creationId xmlns:a16="http://schemas.microsoft.com/office/drawing/2014/main" xmlns="" id="{686EAADD-BBB5-4A75-B059-48233FDE1EDA}"/>
              </a:ext>
            </a:extLst>
          </p:cNvPr>
          <p:cNvSpPr/>
          <p:nvPr/>
        </p:nvSpPr>
        <p:spPr>
          <a:xfrm>
            <a:off x="2161125" y="1352011"/>
            <a:ext cx="8084674" cy="417654"/>
          </a:xfrm>
          <a:prstGeom prst="rect">
            <a:avLst/>
          </a:prstGeom>
        </p:spPr>
        <p:txBody>
          <a:bodyPr wrap="square" lIns="96430" tIns="48216" rIns="96430" bIns="48216">
            <a:spAutoFit/>
          </a:bodyPr>
          <a:lstStyle/>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0" name="Pentagon 33">
            <a:extLst>
              <a:ext uri="{FF2B5EF4-FFF2-40B4-BE49-F238E27FC236}">
                <a16:creationId xmlns:a16="http://schemas.microsoft.com/office/drawing/2014/main" xmlns="" id="{9EF8DAF3-942D-4378-A07C-73055D9FE522}"/>
              </a:ext>
            </a:extLst>
          </p:cNvPr>
          <p:cNvSpPr/>
          <p:nvPr/>
        </p:nvSpPr>
        <p:spPr>
          <a:xfrm>
            <a:off x="1532831" y="148975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mc:AlternateContent xmlns:mc="http://schemas.openxmlformats.org/markup-compatibility/2006">
        <mc:Choice xmlns:a14="http://schemas.microsoft.com/office/drawing/2010/main" Requires="a14">
          <p:sp>
            <p:nvSpPr>
              <p:cNvPr id="11" name="Rectangle 26">
                <a:extLst>
                  <a:ext uri="{FF2B5EF4-FFF2-40B4-BE49-F238E27FC236}">
                    <a16:creationId xmlns:a16="http://schemas.microsoft.com/office/drawing/2014/main" xmlns="" id="{7333FBA8-87E1-4110-A516-EA9615A2CAB9}"/>
                  </a:ext>
                </a:extLst>
              </p:cNvPr>
              <p:cNvSpPr/>
              <p:nvPr/>
            </p:nvSpPr>
            <p:spPr>
              <a:xfrm>
                <a:off x="2157521" y="1456085"/>
                <a:ext cx="9600446" cy="3492855"/>
              </a:xfrm>
              <a:prstGeom prst="rect">
                <a:avLst/>
              </a:prstGeom>
            </p:spPr>
            <p:txBody>
              <a:bodyPr wrap="square" lIns="96430" tIns="48216" rIns="96430" bIns="48216">
                <a:spAutoFit/>
              </a:bodyPr>
              <a:lstStyle/>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3.</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当</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m</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个人工蚁按</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2</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中式找到了可行解，则将各边的信息量用下式修改。即调整信息量的轨迹强度更新方程为：</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endParaRPr lang="en-US" altLang="zh-CN" sz="2000" dirty="0" smtClean="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r>
                  <a:rPr lang="zh-CN" altLang="en-US" sz="2000" dirty="0" smtClean="0">
                    <a:solidFill>
                      <a:schemeClr val="accent1">
                        <a:lumMod val="75000"/>
                      </a:schemeClr>
                    </a:solidFill>
                    <a:latin typeface="黑体" panose="02010609060101010101" pitchFamily="49" charset="-122"/>
                    <a:ea typeface="黑体" panose="02010609060101010101" pitchFamily="49" charset="-122"/>
                    <a:cs typeface="+mn-ea"/>
                  </a:rPr>
                  <a:t>其中</a:t>
                </a:r>
                <a14:m>
                  <m:oMath xmlns:m="http://schemas.openxmlformats.org/officeDocument/2006/math">
                    <m:r>
                      <m:rPr>
                        <m:sty m:val="p"/>
                      </m:rPr>
                      <a:rPr lang="en-US" altLang="zh-CN" sz="2000" b="0" i="0" smtClean="0">
                        <a:solidFill>
                          <a:schemeClr val="accent1">
                            <a:lumMod val="75000"/>
                          </a:schemeClr>
                        </a:solidFill>
                        <a:latin typeface="Cambria Math" panose="02040503050406030204" pitchFamily="18" charset="0"/>
                        <a:ea typeface="黑体" panose="02010609060101010101" pitchFamily="49" charset="-122"/>
                        <a:cs typeface="+mn-ea"/>
                      </a:rPr>
                      <m:t>Δ</m:t>
                    </m:r>
                    <m:sSubSup>
                      <m:sSubSupPr>
                        <m:ctrlPr>
                          <a:rPr lang="en-US" altLang="zh-CN" sz="2000" b="0" i="1" smtClean="0">
                            <a:solidFill>
                              <a:schemeClr val="accent1">
                                <a:lumMod val="75000"/>
                              </a:schemeClr>
                            </a:solidFill>
                            <a:latin typeface="Cambria Math" charset="0"/>
                            <a:ea typeface="黑体" panose="02010609060101010101" pitchFamily="49" charset="-122"/>
                            <a:cs typeface="+mn-ea"/>
                          </a:rPr>
                        </m:ctrlPr>
                      </m:sSubSupPr>
                      <m:e>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𝜏</m:t>
                        </m:r>
                      </m:e>
                      <m:sub>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𝑖𝑗</m:t>
                        </m:r>
                      </m:sub>
                      <m:sup>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𝑘</m:t>
                        </m:r>
                      </m:sup>
                    </m:sSubSup>
                  </m:oMath>
                </a14:m>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为第</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k</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只蚂蚁在本次循环中留在路径（</a:t>
                </a:r>
                <a:r>
                  <a:rPr lang="en-US" altLang="zh-CN" sz="2000" dirty="0" err="1">
                    <a:solidFill>
                      <a:schemeClr val="accent1">
                        <a:lumMod val="75000"/>
                      </a:schemeClr>
                    </a:solidFill>
                    <a:latin typeface="黑体" panose="02010609060101010101" pitchFamily="49" charset="-122"/>
                    <a:ea typeface="黑体" panose="02010609060101010101" pitchFamily="49" charset="-122"/>
                    <a:cs typeface="+mn-ea"/>
                  </a:rPr>
                  <a:t>i</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j</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）上的信息量；</a:t>
                </a:r>
                <a:r>
                  <a:rPr lang="en-US" altLang="zh-CN" sz="2000" dirty="0">
                    <a:solidFill>
                      <a:schemeClr val="accent1">
                        <a:lumMod val="75000"/>
                      </a:schemeClr>
                    </a:solidFill>
                    <a:ea typeface="黑体" panose="02010609060101010101" pitchFamily="49" charset="-122"/>
                    <a:cs typeface="+mn-ea"/>
                  </a:rPr>
                  <a:t> </a:t>
                </a:r>
                <a14:m>
                  <m:oMath xmlns:m="http://schemas.openxmlformats.org/officeDocument/2006/math">
                    <m:r>
                      <m:rPr>
                        <m:sty m:val="p"/>
                      </m:rPr>
                      <a:rPr lang="en-US" altLang="zh-CN" sz="2000">
                        <a:solidFill>
                          <a:schemeClr val="accent1">
                            <a:lumMod val="75000"/>
                          </a:schemeClr>
                        </a:solidFill>
                        <a:latin typeface="Cambria Math" panose="02040503050406030204" pitchFamily="18" charset="0"/>
                        <a:ea typeface="黑体" panose="02010609060101010101" pitchFamily="49" charset="-122"/>
                        <a:cs typeface="+mn-ea"/>
                      </a:rPr>
                      <m:t>Δ</m:t>
                    </m:r>
                    <m:sSub>
                      <m:sSubPr>
                        <m:ctrlPr>
                          <a:rPr lang="en-US" altLang="zh-CN" sz="2000" b="0" i="1" smtClean="0">
                            <a:solidFill>
                              <a:schemeClr val="accent1">
                                <a:lumMod val="75000"/>
                              </a:schemeClr>
                            </a:solidFill>
                            <a:latin typeface="Cambria Math" charset="0"/>
                            <a:ea typeface="黑体" panose="02010609060101010101" pitchFamily="49" charset="-122"/>
                            <a:cs typeface="+mn-ea"/>
                          </a:rPr>
                        </m:ctrlPr>
                      </m:sSubPr>
                      <m:e>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𝜏</m:t>
                        </m:r>
                      </m:e>
                      <m:sub>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𝑖𝑗</m:t>
                        </m:r>
                      </m:sub>
                    </m:sSub>
                  </m:oMath>
                </a14:m>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为本次循环中路径</a:t>
                </a:r>
                <a14:m>
                  <m:oMath xmlns:m="http://schemas.openxmlformats.org/officeDocument/2006/math">
                    <m:d>
                      <m:dPr>
                        <m:ctrlPr>
                          <a:rPr lang="en-US" altLang="zh-CN" sz="2000" b="0" i="1" smtClean="0">
                            <a:solidFill>
                              <a:schemeClr val="accent1">
                                <a:lumMod val="75000"/>
                              </a:schemeClr>
                            </a:solidFill>
                            <a:latin typeface="Cambria Math" charset="0"/>
                            <a:ea typeface="黑体" panose="02010609060101010101" pitchFamily="49" charset="-122"/>
                            <a:cs typeface="+mn-ea"/>
                          </a:rPr>
                        </m:ctrlPr>
                      </m:dPr>
                      <m:e>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𝑖</m:t>
                        </m:r>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m:t>
                        </m:r>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𝑗</m:t>
                        </m:r>
                      </m:e>
                    </m:d>
                  </m:oMath>
                </a14:m>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上的信息量的增量；参数</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ρ</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为轨迹的持久性；</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1-ρ</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为轨迹衰减度，表示信息消逝程度。</a:t>
                </a:r>
              </a:p>
            </p:txBody>
          </p:sp>
        </mc:Choice>
        <mc:Fallback>
          <p:sp>
            <p:nvSpPr>
              <p:cNvPr id="11" name="Rectangle 26">
                <a:extLst>
                  <a:ext uri="{FF2B5EF4-FFF2-40B4-BE49-F238E27FC236}">
                    <a16:creationId xmlns:a16="http://schemas.microsoft.com/office/drawing/2014/main" xmlns:a14="http://schemas.microsoft.com/office/drawing/2010/main" xmlns="" id="{7333FBA8-87E1-4110-A516-EA9615A2CAB9}"/>
                  </a:ext>
                </a:extLst>
              </p:cNvPr>
              <p:cNvSpPr>
                <a:spLocks noRot="1" noChangeAspect="1" noMove="1" noResize="1" noEditPoints="1" noAdjustHandles="1" noChangeArrowheads="1" noChangeShapeType="1" noTextEdit="1"/>
              </p:cNvSpPr>
              <p:nvPr/>
            </p:nvSpPr>
            <p:spPr>
              <a:xfrm>
                <a:off x="2157521" y="1456085"/>
                <a:ext cx="9600446" cy="3492855"/>
              </a:xfrm>
              <a:prstGeom prst="rect">
                <a:avLst/>
              </a:prstGeom>
              <a:blipFill rotWithShape="0">
                <a:blip r:embed="rId3"/>
                <a:stretch>
                  <a:fillRect l="-635" t="-524" r="-571" b="-698"/>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xmlns="" id="{93D5E2F4-ABE4-473F-B8C3-C79A634511D5}"/>
              </a:ext>
            </a:extLst>
          </p:cNvPr>
          <p:cNvPicPr>
            <a:picLocks noChangeAspect="1"/>
          </p:cNvPicPr>
          <p:nvPr/>
        </p:nvPicPr>
        <p:blipFill>
          <a:blip r:embed="rId4"/>
          <a:stretch>
            <a:fillRect/>
          </a:stretch>
        </p:blipFill>
        <p:spPr>
          <a:xfrm>
            <a:off x="2114206" y="2295282"/>
            <a:ext cx="4105275" cy="1123950"/>
          </a:xfrm>
          <a:prstGeom prst="rect">
            <a:avLst/>
          </a:prstGeom>
        </p:spPr>
      </p:pic>
    </p:spTree>
    <p:extLst>
      <p:ext uri="{BB962C8B-B14F-4D97-AF65-F5344CB8AC3E}">
        <p14:creationId xmlns:p14="http://schemas.microsoft.com/office/powerpoint/2010/main" val="2463064380"/>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968253"/>
            <a:ext cx="12858044" cy="137162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ysClr val="windowText" lastClr="000000"/>
                </a:solidFill>
              </a:ln>
              <a:solidFill>
                <a:sysClr val="windowText" lastClr="000000"/>
              </a:solidFill>
              <a:latin typeface="黑体" panose="02010609060101010101" pitchFamily="49" charset="-122"/>
              <a:ea typeface="黑体" panose="02010609060101010101" pitchFamily="49" charset="-122"/>
            </a:endParaRPr>
          </a:p>
        </p:txBody>
      </p:sp>
      <p:sp>
        <p:nvSpPr>
          <p:cNvPr id="2053" name="文本框 14"/>
          <p:cNvSpPr txBox="1">
            <a:spLocks noChangeArrowheads="1"/>
          </p:cNvSpPr>
          <p:nvPr>
            <p:custDataLst>
              <p:tags r:id="rId2"/>
            </p:custDataLst>
          </p:nvPr>
        </p:nvSpPr>
        <p:spPr bwMode="auto">
          <a:xfrm>
            <a:off x="4557167" y="2846429"/>
            <a:ext cx="1231106"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9600" dirty="0">
                <a:solidFill>
                  <a:schemeClr val="bg1"/>
                </a:solidFill>
                <a:latin typeface="黑体" panose="02010609060101010101" pitchFamily="49" charset="-122"/>
                <a:ea typeface="黑体" panose="02010609060101010101" pitchFamily="49" charset="-122"/>
                <a:sym typeface="Arial" panose="020B0604020202020204" pitchFamily="34" charset="0"/>
              </a:rPr>
              <a:t>06</a:t>
            </a:r>
            <a:endParaRPr lang="zh-CN" altLang="en-US" sz="9600" dirty="0">
              <a:solidFill>
                <a:schemeClr val="bg1"/>
              </a:solidFill>
              <a:latin typeface="黑体" panose="02010609060101010101" pitchFamily="49" charset="-122"/>
              <a:ea typeface="黑体" panose="02010609060101010101" pitchFamily="49" charset="-122"/>
              <a:sym typeface="Arial" panose="020B0604020202020204" pitchFamily="34" charset="0"/>
            </a:endParaRPr>
          </a:p>
        </p:txBody>
      </p:sp>
      <p:sp>
        <p:nvSpPr>
          <p:cNvPr id="6" name="标题 5"/>
          <p:cNvSpPr txBox="1"/>
          <p:nvPr>
            <p:custDataLst>
              <p:tags r:id="rId3"/>
            </p:custDataLst>
          </p:nvPr>
        </p:nvSpPr>
        <p:spPr>
          <a:xfrm>
            <a:off x="5950152" y="3155468"/>
            <a:ext cx="8790576" cy="997196"/>
          </a:xfrm>
          <a:prstGeom prst="rect">
            <a:avLst/>
          </a:prstGeom>
          <a:noFill/>
        </p:spPr>
        <p:txBody>
          <a:bodyPr wrap="square" lIns="0" tIns="0" rIns="0" bIns="0" anchor="t" anchorCtr="0">
            <a:spAutoFit/>
          </a:bodyPr>
          <a:lstStyle>
            <a:lvl1pPr algn="ctr">
              <a:lnSpc>
                <a:spcPct val="90000"/>
              </a:lnSpc>
              <a:spcBef>
                <a:spcPct val="0"/>
              </a:spcBef>
              <a:buNone/>
              <a:defRPr sz="4000">
                <a:latin typeface="+mj-lt"/>
                <a:ea typeface="+mj-ea"/>
                <a:cs typeface="+mj-cs"/>
              </a:defRPr>
            </a:lvl1pPr>
          </a:lstStyle>
          <a:p>
            <a:pPr algn="l">
              <a:defRPr/>
            </a:pPr>
            <a:r>
              <a:rPr lang="zh-CN" altLang="en-US" sz="7200" kern="0" dirty="0">
                <a:solidFill>
                  <a:schemeClr val="bg1"/>
                </a:solidFill>
                <a:latin typeface="黑体" panose="02010609060101010101" pitchFamily="49" charset="-122"/>
                <a:ea typeface="黑体" panose="02010609060101010101" pitchFamily="49" charset="-122"/>
                <a:sym typeface="Arial" panose="020B0604020202020204" pitchFamily="34" charset="0"/>
              </a:rPr>
              <a:t>小结</a:t>
            </a:r>
          </a:p>
        </p:txBody>
      </p:sp>
    </p:spTree>
    <p:custDataLst>
      <p:tags r:id="rId1"/>
    </p:custDataLst>
    <p:extLst>
      <p:ext uri="{BB962C8B-B14F-4D97-AF65-F5344CB8AC3E}">
        <p14:creationId xmlns:p14="http://schemas.microsoft.com/office/powerpoint/2010/main" val="360196760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nut 44">
            <a:extLst>
              <a:ext uri="{FF2B5EF4-FFF2-40B4-BE49-F238E27FC236}">
                <a16:creationId xmlns:a16="http://schemas.microsoft.com/office/drawing/2014/main" xmlns="" id="{FFAEADBD-77DF-471D-BDDE-D68AB8809788}"/>
              </a:ext>
            </a:extLst>
          </p:cNvPr>
          <p:cNvSpPr/>
          <p:nvPr/>
        </p:nvSpPr>
        <p:spPr>
          <a:xfrm>
            <a:off x="2825751" y="1028214"/>
            <a:ext cx="724494" cy="724494"/>
          </a:xfrm>
          <a:prstGeom prst="donut">
            <a:avLst>
              <a:gd name="adj" fmla="val 680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200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1" name="Donut 51">
            <a:extLst>
              <a:ext uri="{FF2B5EF4-FFF2-40B4-BE49-F238E27FC236}">
                <a16:creationId xmlns:a16="http://schemas.microsoft.com/office/drawing/2014/main" xmlns="" id="{7F10B7CE-DF2A-401B-A70D-71EF2E0596B6}"/>
              </a:ext>
            </a:extLst>
          </p:cNvPr>
          <p:cNvSpPr/>
          <p:nvPr/>
        </p:nvSpPr>
        <p:spPr>
          <a:xfrm>
            <a:off x="2825751" y="2083528"/>
            <a:ext cx="724494" cy="724494"/>
          </a:xfrm>
          <a:prstGeom prst="donut">
            <a:avLst>
              <a:gd name="adj" fmla="val 680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200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2" name="TextBox 53">
            <a:extLst>
              <a:ext uri="{FF2B5EF4-FFF2-40B4-BE49-F238E27FC236}">
                <a16:creationId xmlns:a16="http://schemas.microsoft.com/office/drawing/2014/main" xmlns="" id="{C5048B4E-6E7E-4682-9E34-32C62E6C1F18}"/>
              </a:ext>
            </a:extLst>
          </p:cNvPr>
          <p:cNvSpPr txBox="1"/>
          <p:nvPr/>
        </p:nvSpPr>
        <p:spPr>
          <a:xfrm>
            <a:off x="5115892" y="1211492"/>
            <a:ext cx="2750419" cy="412613"/>
          </a:xfrm>
          <a:prstGeom prst="rect">
            <a:avLst/>
          </a:prstGeom>
          <a:noFill/>
        </p:spPr>
        <p:txBody>
          <a:bodyPr wrap="square" rtlCol="0">
            <a:spAutoFit/>
          </a:bodyPr>
          <a:lstStyle/>
          <a:p>
            <a:pPr algn="just">
              <a:lnSpc>
                <a:spcPct val="120000"/>
              </a:lnSpc>
            </a:pPr>
            <a:r>
              <a:rPr lang="zh-CN" altLang="en-US" sz="2000" b="1"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rPr>
              <a:t>遗传算法、巡航问题</a:t>
            </a:r>
            <a:endParaRPr lang="en-GB" sz="2000" b="1"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3" name="TextBox 55">
            <a:extLst>
              <a:ext uri="{FF2B5EF4-FFF2-40B4-BE49-F238E27FC236}">
                <a16:creationId xmlns:a16="http://schemas.microsoft.com/office/drawing/2014/main" xmlns="" id="{48C51C1A-18A7-4220-8FBD-62F6C341E31E}"/>
              </a:ext>
            </a:extLst>
          </p:cNvPr>
          <p:cNvSpPr txBox="1"/>
          <p:nvPr/>
        </p:nvSpPr>
        <p:spPr>
          <a:xfrm>
            <a:off x="5418039" y="2320026"/>
            <a:ext cx="1733167" cy="412613"/>
          </a:xfrm>
          <a:prstGeom prst="rect">
            <a:avLst/>
          </a:prstGeom>
          <a:noFill/>
        </p:spPr>
        <p:txBody>
          <a:bodyPr wrap="none" rtlCol="0">
            <a:spAutoFit/>
          </a:bodyPr>
          <a:lstStyle/>
          <a:p>
            <a:pPr algn="just">
              <a:lnSpc>
                <a:spcPct val="120000"/>
              </a:lnSpc>
            </a:pPr>
            <a:r>
              <a:rPr lang="zh-CN" altLang="en-US" sz="2000" b="1"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rPr>
              <a:t>模拟退火算法</a:t>
            </a:r>
            <a:endParaRPr lang="en-GB" sz="2000" b="1"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4" name="TextBox 57">
            <a:extLst>
              <a:ext uri="{FF2B5EF4-FFF2-40B4-BE49-F238E27FC236}">
                <a16:creationId xmlns:a16="http://schemas.microsoft.com/office/drawing/2014/main" xmlns="" id="{464D3D1E-4791-440E-9936-05DC7270C860}"/>
              </a:ext>
            </a:extLst>
          </p:cNvPr>
          <p:cNvSpPr txBox="1"/>
          <p:nvPr/>
        </p:nvSpPr>
        <p:spPr>
          <a:xfrm>
            <a:off x="5517032" y="3277371"/>
            <a:ext cx="1733167" cy="412613"/>
          </a:xfrm>
          <a:prstGeom prst="rect">
            <a:avLst/>
          </a:prstGeom>
          <a:noFill/>
        </p:spPr>
        <p:txBody>
          <a:bodyPr wrap="none" rtlCol="0">
            <a:spAutoFit/>
          </a:bodyPr>
          <a:lstStyle/>
          <a:p>
            <a:pPr algn="just">
              <a:lnSpc>
                <a:spcPct val="120000"/>
              </a:lnSpc>
            </a:pPr>
            <a:r>
              <a:rPr lang="zh-CN" altLang="en-US" sz="2000" b="1"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rPr>
              <a:t>神经网络算法</a:t>
            </a:r>
            <a:endParaRPr lang="en-GB" sz="2000" b="1"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5" name="Freeform 45"/>
          <p:cNvSpPr>
            <a:spLocks noEditPoints="1"/>
          </p:cNvSpPr>
          <p:nvPr/>
        </p:nvSpPr>
        <p:spPr bwMode="auto">
          <a:xfrm>
            <a:off x="2969360" y="1171823"/>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w="9525">
            <a:noFill/>
            <a:round/>
          </a:ln>
        </p:spPr>
        <p:txBody>
          <a:bodyPr vert="horz" wrap="square" lIns="128580" tIns="64290" rIns="128580" bIns="64290" numCol="1" anchor="t" anchorCtr="0" compatLnSpc="1"/>
          <a:lstStyle/>
          <a:p>
            <a:pPr>
              <a:lnSpc>
                <a:spcPct val="120000"/>
              </a:lnSpc>
            </a:pPr>
            <a:endParaRPr lang="en-US" sz="20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6" name="Freeform 45"/>
          <p:cNvSpPr>
            <a:spLocks noEditPoints="1"/>
          </p:cNvSpPr>
          <p:nvPr/>
        </p:nvSpPr>
        <p:spPr bwMode="auto">
          <a:xfrm>
            <a:off x="2969360" y="2227137"/>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ln>
        </p:spPr>
        <p:txBody>
          <a:bodyPr vert="horz" wrap="square" lIns="128580" tIns="64290" rIns="128580" bIns="64290" numCol="1" anchor="t" anchorCtr="0" compatLnSpc="1"/>
          <a:lstStyle/>
          <a:p>
            <a:pPr>
              <a:lnSpc>
                <a:spcPct val="120000"/>
              </a:lnSpc>
            </a:pPr>
            <a:endParaRPr lang="en-US" sz="20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7" name="Donut 44">
            <a:extLst>
              <a:ext uri="{FF2B5EF4-FFF2-40B4-BE49-F238E27FC236}">
                <a16:creationId xmlns:a16="http://schemas.microsoft.com/office/drawing/2014/main" xmlns="" id="{FFAEADBD-77DF-471D-BDDE-D68AB8809788}"/>
              </a:ext>
            </a:extLst>
          </p:cNvPr>
          <p:cNvSpPr/>
          <p:nvPr/>
        </p:nvSpPr>
        <p:spPr>
          <a:xfrm>
            <a:off x="2825751" y="3096883"/>
            <a:ext cx="724494" cy="724494"/>
          </a:xfrm>
          <a:prstGeom prst="donut">
            <a:avLst>
              <a:gd name="adj" fmla="val 680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200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8" name="Freeform 45"/>
          <p:cNvSpPr>
            <a:spLocks noEditPoints="1"/>
          </p:cNvSpPr>
          <p:nvPr/>
        </p:nvSpPr>
        <p:spPr bwMode="auto">
          <a:xfrm>
            <a:off x="2969360" y="3240492"/>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w="9525">
            <a:noFill/>
            <a:round/>
          </a:ln>
        </p:spPr>
        <p:txBody>
          <a:bodyPr vert="horz" wrap="square" lIns="128580" tIns="64290" rIns="128580" bIns="64290" numCol="1" anchor="t" anchorCtr="0" compatLnSpc="1"/>
          <a:lstStyle/>
          <a:p>
            <a:pPr>
              <a:lnSpc>
                <a:spcPct val="120000"/>
              </a:lnSpc>
            </a:pPr>
            <a:endParaRPr lang="en-US" sz="20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grpSp>
        <p:nvGrpSpPr>
          <p:cNvPr id="19" name="组合 18">
            <a:extLst>
              <a:ext uri="{FF2B5EF4-FFF2-40B4-BE49-F238E27FC236}">
                <a16:creationId xmlns:a16="http://schemas.microsoft.com/office/drawing/2014/main" xmlns="" id="{B74A6A5B-7265-6746-8EDC-9B3CDE187409}"/>
              </a:ext>
            </a:extLst>
          </p:cNvPr>
          <p:cNvGrpSpPr/>
          <p:nvPr/>
        </p:nvGrpSpPr>
        <p:grpSpPr>
          <a:xfrm>
            <a:off x="596727" y="472248"/>
            <a:ext cx="5409245" cy="523220"/>
            <a:chOff x="-4764" y="99435"/>
            <a:chExt cx="5409245" cy="523220"/>
          </a:xfrm>
        </p:grpSpPr>
        <p:sp>
          <p:nvSpPr>
            <p:cNvPr id="20" name="文本框 19">
              <a:extLst>
                <a:ext uri="{FF2B5EF4-FFF2-40B4-BE49-F238E27FC236}">
                  <a16:creationId xmlns:a16="http://schemas.microsoft.com/office/drawing/2014/main" xmlns="" id="{DEE02059-6358-F94E-A16E-168FF82FB428}"/>
                </a:ext>
              </a:extLst>
            </p:cNvPr>
            <p:cNvSpPr txBox="1"/>
            <p:nvPr/>
          </p:nvSpPr>
          <p:spPr>
            <a:xfrm>
              <a:off x="561019" y="99435"/>
              <a:ext cx="4843462" cy="523220"/>
            </a:xfrm>
            <a:prstGeom prst="rect">
              <a:avLst/>
            </a:prstGeom>
            <a:noFill/>
          </p:spPr>
          <p:txBody>
            <a:bodyPr wrap="square" rtlCol="0">
              <a:spAutoFit/>
            </a:bodyPr>
            <a:lstStyle/>
            <a:p>
              <a:pPr defTabSz="963930"/>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小结</a:t>
              </a:r>
            </a:p>
          </p:txBody>
        </p:sp>
        <p:grpSp>
          <p:nvGrpSpPr>
            <p:cNvPr id="21" name="组合 20">
              <a:extLst>
                <a:ext uri="{FF2B5EF4-FFF2-40B4-BE49-F238E27FC236}">
                  <a16:creationId xmlns:a16="http://schemas.microsoft.com/office/drawing/2014/main" xmlns="" id="{3323A2BB-49C0-4747-9088-C4FFAA4FC1BE}"/>
                </a:ext>
              </a:extLst>
            </p:cNvPr>
            <p:cNvGrpSpPr/>
            <p:nvPr/>
          </p:nvGrpSpPr>
          <p:grpSpPr>
            <a:xfrm>
              <a:off x="-4764" y="142875"/>
              <a:ext cx="565783" cy="436341"/>
              <a:chOff x="-4764" y="142875"/>
              <a:chExt cx="565783" cy="436341"/>
            </a:xfrm>
          </p:grpSpPr>
          <p:sp>
            <p:nvSpPr>
              <p:cNvPr id="22" name="矩形 21">
                <a:extLst>
                  <a:ext uri="{FF2B5EF4-FFF2-40B4-BE49-F238E27FC236}">
                    <a16:creationId xmlns:a16="http://schemas.microsoft.com/office/drawing/2014/main" xmlns=""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accent1">
                      <a:lumMod val="75000"/>
                    </a:schemeClr>
                  </a:solidFill>
                  <a:latin typeface="黑体" panose="02010609060101010101" pitchFamily="49" charset="-122"/>
                  <a:ea typeface="黑体" panose="02010609060101010101" pitchFamily="49" charset="-122"/>
                </a:endParaRPr>
              </a:p>
            </p:txBody>
          </p:sp>
          <p:sp>
            <p:nvSpPr>
              <p:cNvPr id="23" name="矩形 22">
                <a:extLst>
                  <a:ext uri="{FF2B5EF4-FFF2-40B4-BE49-F238E27FC236}">
                    <a16:creationId xmlns:a16="http://schemas.microsoft.com/office/drawing/2014/main" xmlns=""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24" name="圆角矩形 23">
            <a:extLst>
              <a:ext uri="{FF2B5EF4-FFF2-40B4-BE49-F238E27FC236}">
                <a16:creationId xmlns:a16="http://schemas.microsoft.com/office/drawing/2014/main" xmlns="" id="{006AD0DA-C77C-F84A-BE93-B0B4B6618DC3}"/>
              </a:ext>
            </a:extLst>
          </p:cNvPr>
          <p:cNvSpPr/>
          <p:nvPr/>
        </p:nvSpPr>
        <p:spPr>
          <a:xfrm>
            <a:off x="3837087" y="2083527"/>
            <a:ext cx="5351145" cy="858659"/>
          </a:xfrm>
          <a:prstGeom prst="roundRect">
            <a:avLst/>
          </a:prstGeom>
          <a:noFill/>
          <a:ln>
            <a:solidFill>
              <a:schemeClr val="accent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latin typeface="黑体" panose="02010609060101010101" pitchFamily="49" charset="-122"/>
              <a:ea typeface="黑体" panose="02010609060101010101" pitchFamily="49" charset="-122"/>
            </a:endParaRPr>
          </a:p>
        </p:txBody>
      </p:sp>
      <p:sp>
        <p:nvSpPr>
          <p:cNvPr id="25" name="圆角矩形 24">
            <a:extLst>
              <a:ext uri="{FF2B5EF4-FFF2-40B4-BE49-F238E27FC236}">
                <a16:creationId xmlns:a16="http://schemas.microsoft.com/office/drawing/2014/main" xmlns="" id="{006AD0DA-C77C-F84A-BE93-B0B4B6618DC3}"/>
              </a:ext>
            </a:extLst>
          </p:cNvPr>
          <p:cNvSpPr/>
          <p:nvPr/>
        </p:nvSpPr>
        <p:spPr>
          <a:xfrm>
            <a:off x="3837087" y="1024037"/>
            <a:ext cx="5351143" cy="812072"/>
          </a:xfrm>
          <a:prstGeom prst="roundRect">
            <a:avLst/>
          </a:prstGeom>
          <a:noFill/>
          <a:ln>
            <a:solidFill>
              <a:schemeClr val="accent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latin typeface="黑体" panose="02010609060101010101" pitchFamily="49" charset="-122"/>
              <a:ea typeface="黑体" panose="02010609060101010101" pitchFamily="49" charset="-122"/>
            </a:endParaRPr>
          </a:p>
        </p:txBody>
      </p:sp>
      <p:sp>
        <p:nvSpPr>
          <p:cNvPr id="26" name="圆角矩形 25">
            <a:extLst>
              <a:ext uri="{FF2B5EF4-FFF2-40B4-BE49-F238E27FC236}">
                <a16:creationId xmlns:a16="http://schemas.microsoft.com/office/drawing/2014/main" xmlns="" id="{006AD0DA-C77C-F84A-BE93-B0B4B6618DC3}"/>
              </a:ext>
            </a:extLst>
          </p:cNvPr>
          <p:cNvSpPr/>
          <p:nvPr/>
        </p:nvSpPr>
        <p:spPr>
          <a:xfrm>
            <a:off x="3837087" y="3092706"/>
            <a:ext cx="5351145" cy="781945"/>
          </a:xfrm>
          <a:prstGeom prst="roundRect">
            <a:avLst/>
          </a:prstGeom>
          <a:noFill/>
          <a:ln>
            <a:solidFill>
              <a:schemeClr val="accent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latin typeface="黑体" panose="02010609060101010101" pitchFamily="49" charset="-122"/>
              <a:ea typeface="黑体" panose="02010609060101010101" pitchFamily="49" charset="-122"/>
            </a:endParaRPr>
          </a:p>
        </p:txBody>
      </p:sp>
      <p:sp>
        <p:nvSpPr>
          <p:cNvPr id="31" name="Donut 51">
            <a:extLst>
              <a:ext uri="{FF2B5EF4-FFF2-40B4-BE49-F238E27FC236}">
                <a16:creationId xmlns:a16="http://schemas.microsoft.com/office/drawing/2014/main" xmlns="" id="{234C3BE3-7F06-4155-9F1C-BD19B3842668}"/>
              </a:ext>
            </a:extLst>
          </p:cNvPr>
          <p:cNvSpPr/>
          <p:nvPr/>
        </p:nvSpPr>
        <p:spPr>
          <a:xfrm>
            <a:off x="2833883" y="4171760"/>
            <a:ext cx="724494" cy="724494"/>
          </a:xfrm>
          <a:prstGeom prst="donut">
            <a:avLst>
              <a:gd name="adj" fmla="val 680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200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32" name="TextBox 55">
            <a:extLst>
              <a:ext uri="{FF2B5EF4-FFF2-40B4-BE49-F238E27FC236}">
                <a16:creationId xmlns:a16="http://schemas.microsoft.com/office/drawing/2014/main" xmlns="" id="{34F926CF-6BD8-44B3-9567-B988C3D0F2D4}"/>
              </a:ext>
            </a:extLst>
          </p:cNvPr>
          <p:cNvSpPr txBox="1"/>
          <p:nvPr/>
        </p:nvSpPr>
        <p:spPr>
          <a:xfrm>
            <a:off x="5517033" y="4362563"/>
            <a:ext cx="1733167" cy="412613"/>
          </a:xfrm>
          <a:prstGeom prst="rect">
            <a:avLst/>
          </a:prstGeom>
          <a:noFill/>
        </p:spPr>
        <p:txBody>
          <a:bodyPr wrap="none" rtlCol="0">
            <a:spAutoFit/>
          </a:bodyPr>
          <a:lstStyle/>
          <a:p>
            <a:pPr algn="just">
              <a:lnSpc>
                <a:spcPct val="120000"/>
              </a:lnSpc>
            </a:pPr>
            <a:r>
              <a:rPr lang="zh-CN" altLang="en-US" sz="2000" b="1"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rPr>
              <a:t>禁忌搜索算法</a:t>
            </a:r>
            <a:endParaRPr lang="en-GB" altLang="zh-CN" sz="2000" b="1"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33" name="Freeform 45">
            <a:extLst>
              <a:ext uri="{FF2B5EF4-FFF2-40B4-BE49-F238E27FC236}">
                <a16:creationId xmlns:a16="http://schemas.microsoft.com/office/drawing/2014/main" xmlns="" id="{9AFB3719-85E3-4EFA-8B82-4F593A816ACF}"/>
              </a:ext>
            </a:extLst>
          </p:cNvPr>
          <p:cNvSpPr>
            <a:spLocks noEditPoints="1"/>
          </p:cNvSpPr>
          <p:nvPr/>
        </p:nvSpPr>
        <p:spPr bwMode="auto">
          <a:xfrm>
            <a:off x="2977492" y="4315369"/>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ln>
        </p:spPr>
        <p:txBody>
          <a:bodyPr vert="horz" wrap="square" lIns="128580" tIns="64290" rIns="128580" bIns="64290" numCol="1" anchor="t" anchorCtr="0" compatLnSpc="1"/>
          <a:lstStyle/>
          <a:p>
            <a:pPr>
              <a:lnSpc>
                <a:spcPct val="120000"/>
              </a:lnSpc>
            </a:pPr>
            <a:endParaRPr lang="en-US" sz="20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34" name="圆角矩形 23">
            <a:extLst>
              <a:ext uri="{FF2B5EF4-FFF2-40B4-BE49-F238E27FC236}">
                <a16:creationId xmlns:a16="http://schemas.microsoft.com/office/drawing/2014/main" xmlns="" id="{9697786F-B87B-4392-982C-0F60CA902E99}"/>
              </a:ext>
            </a:extLst>
          </p:cNvPr>
          <p:cNvSpPr/>
          <p:nvPr/>
        </p:nvSpPr>
        <p:spPr>
          <a:xfrm>
            <a:off x="3845220" y="4171760"/>
            <a:ext cx="5343012" cy="850834"/>
          </a:xfrm>
          <a:prstGeom prst="roundRect">
            <a:avLst/>
          </a:prstGeom>
          <a:noFill/>
          <a:ln>
            <a:solidFill>
              <a:schemeClr val="accent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latin typeface="黑体" panose="02010609060101010101" pitchFamily="49" charset="-122"/>
              <a:ea typeface="黑体" panose="02010609060101010101" pitchFamily="49" charset="-122"/>
            </a:endParaRPr>
          </a:p>
        </p:txBody>
      </p:sp>
      <p:sp>
        <p:nvSpPr>
          <p:cNvPr id="27" name="Donut 51">
            <a:extLst>
              <a:ext uri="{FF2B5EF4-FFF2-40B4-BE49-F238E27FC236}">
                <a16:creationId xmlns:a16="http://schemas.microsoft.com/office/drawing/2014/main" xmlns="" id="{E88B6E9E-FCC8-4F7B-9977-1C7D8963B881}"/>
              </a:ext>
            </a:extLst>
          </p:cNvPr>
          <p:cNvSpPr/>
          <p:nvPr/>
        </p:nvSpPr>
        <p:spPr>
          <a:xfrm>
            <a:off x="2862478" y="5357779"/>
            <a:ext cx="724494" cy="724494"/>
          </a:xfrm>
          <a:prstGeom prst="donut">
            <a:avLst>
              <a:gd name="adj" fmla="val 680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200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28" name="TextBox 55">
            <a:extLst>
              <a:ext uri="{FF2B5EF4-FFF2-40B4-BE49-F238E27FC236}">
                <a16:creationId xmlns:a16="http://schemas.microsoft.com/office/drawing/2014/main" xmlns="" id="{EA2EF4F1-E69A-42A3-9EFE-CE598E1C2B38}"/>
              </a:ext>
            </a:extLst>
          </p:cNvPr>
          <p:cNvSpPr txBox="1"/>
          <p:nvPr/>
        </p:nvSpPr>
        <p:spPr>
          <a:xfrm>
            <a:off x="5803711" y="5548582"/>
            <a:ext cx="1217000" cy="412613"/>
          </a:xfrm>
          <a:prstGeom prst="rect">
            <a:avLst/>
          </a:prstGeom>
          <a:noFill/>
        </p:spPr>
        <p:txBody>
          <a:bodyPr wrap="none" rtlCol="0">
            <a:spAutoFit/>
          </a:bodyPr>
          <a:lstStyle/>
          <a:p>
            <a:pPr algn="just">
              <a:lnSpc>
                <a:spcPct val="120000"/>
              </a:lnSpc>
            </a:pPr>
            <a:r>
              <a:rPr lang="zh-CN" altLang="en-US" sz="2000" b="1"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rPr>
              <a:t>蚁群算法</a:t>
            </a:r>
            <a:endParaRPr lang="en-GB" altLang="zh-CN" sz="2000" b="1"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29" name="Freeform 45">
            <a:extLst>
              <a:ext uri="{FF2B5EF4-FFF2-40B4-BE49-F238E27FC236}">
                <a16:creationId xmlns:a16="http://schemas.microsoft.com/office/drawing/2014/main" xmlns="" id="{D4C9386E-1E4E-4E0E-8524-032FDD195519}"/>
              </a:ext>
            </a:extLst>
          </p:cNvPr>
          <p:cNvSpPr>
            <a:spLocks noEditPoints="1"/>
          </p:cNvSpPr>
          <p:nvPr/>
        </p:nvSpPr>
        <p:spPr bwMode="auto">
          <a:xfrm>
            <a:off x="3006087" y="5501388"/>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ln>
        </p:spPr>
        <p:txBody>
          <a:bodyPr vert="horz" wrap="square" lIns="128580" tIns="64290" rIns="128580" bIns="64290" numCol="1" anchor="t" anchorCtr="0" compatLnSpc="1"/>
          <a:lstStyle/>
          <a:p>
            <a:pPr>
              <a:lnSpc>
                <a:spcPct val="120000"/>
              </a:lnSpc>
            </a:pPr>
            <a:endParaRPr lang="en-US" sz="20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30" name="圆角矩形 23">
            <a:extLst>
              <a:ext uri="{FF2B5EF4-FFF2-40B4-BE49-F238E27FC236}">
                <a16:creationId xmlns:a16="http://schemas.microsoft.com/office/drawing/2014/main" xmlns="" id="{D4242E84-FEC0-4F54-82E9-72A1FA3F8965}"/>
              </a:ext>
            </a:extLst>
          </p:cNvPr>
          <p:cNvSpPr/>
          <p:nvPr/>
        </p:nvSpPr>
        <p:spPr>
          <a:xfrm>
            <a:off x="3837087" y="5332432"/>
            <a:ext cx="5351144" cy="812072"/>
          </a:xfrm>
          <a:prstGeom prst="roundRect">
            <a:avLst/>
          </a:prstGeom>
          <a:noFill/>
          <a:ln>
            <a:solidFill>
              <a:schemeClr val="accent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47018268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10"/>
          <p:cNvSpPr txBox="1"/>
          <p:nvPr/>
        </p:nvSpPr>
        <p:spPr>
          <a:xfrm>
            <a:off x="3417022" y="5559540"/>
            <a:ext cx="6024711" cy="900238"/>
          </a:xfrm>
          <a:prstGeom prst="rect">
            <a:avLst/>
          </a:prstGeom>
          <a:noFill/>
        </p:spPr>
        <p:txBody>
          <a:bodyPr wrap="none" lIns="68572" tIns="34286" rIns="68572" bIns="34286">
            <a:spAutoFit/>
          </a:bodyPr>
          <a:lstStyle/>
          <a:p>
            <a:pPr algn="ctr">
              <a:buNone/>
            </a:pPr>
            <a:r>
              <a:rPr lang="zh-CN" altLang="en-US" sz="5400" dirty="0">
                <a:solidFill>
                  <a:schemeClr val="accent1"/>
                </a:solidFill>
                <a:latin typeface="黑体" panose="02010609060101010101" pitchFamily="49" charset="-122"/>
                <a:ea typeface="黑体" panose="02010609060101010101" pitchFamily="49" charset="-122"/>
                <a:cs typeface="Arial" panose="020B0604020202020204" pitchFamily="34" charset="0"/>
              </a:rPr>
              <a:t>感谢聆听 批评指导</a:t>
            </a:r>
          </a:p>
        </p:txBody>
      </p:sp>
      <p:sp>
        <p:nvSpPr>
          <p:cNvPr id="71" name="矩形 70"/>
          <p:cNvSpPr/>
          <p:nvPr/>
        </p:nvSpPr>
        <p:spPr>
          <a:xfrm>
            <a:off x="3945101" y="6496645"/>
            <a:ext cx="4968552" cy="315463"/>
          </a:xfrm>
          <a:prstGeom prst="rect">
            <a:avLst/>
          </a:prstGeom>
        </p:spPr>
        <p:txBody>
          <a:bodyPr wrap="square" lIns="68572" tIns="34286" rIns="68572" bIns="34286">
            <a:spAutoFit/>
          </a:bodyPr>
          <a:lstStyle/>
          <a:p>
            <a:pPr algn="ctr"/>
            <a:r>
              <a:rPr lang="en-US" altLang="zh-CN" sz="1600" dirty="0">
                <a:solidFill>
                  <a:schemeClr val="accent1"/>
                </a:solidFill>
                <a:latin typeface="黑体" panose="02010609060101010101" pitchFamily="49" charset="-122"/>
                <a:ea typeface="黑体" panose="02010609060101010101" pitchFamily="49" charset="-122"/>
                <a:cs typeface="Arial" panose="020B0604020202020204" pitchFamily="34" charset="0"/>
              </a:rPr>
              <a:t>GENERAL EDUCATION TEACHING COURSEWARE</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9175" y="1121936"/>
            <a:ext cx="4112444" cy="4112444"/>
          </a:xfrm>
          <a:prstGeom prst="rect">
            <a:avLst/>
          </a:prstGeom>
        </p:spPr>
      </p:pic>
      <p:pic>
        <p:nvPicPr>
          <p:cNvPr id="4" name="图片 3" descr="卡通人物&#10;&#10;描述已自动生成">
            <a:extLst>
              <a:ext uri="{FF2B5EF4-FFF2-40B4-BE49-F238E27FC236}">
                <a16:creationId xmlns:a16="http://schemas.microsoft.com/office/drawing/2014/main" xmlns="" id="{789E5A49-9892-4544-BCAD-5420FF1F98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87" y="105094"/>
            <a:ext cx="12858750" cy="705679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xmlns="" id="{B74A6A5B-7265-6746-8EDC-9B3CDE187409}"/>
              </a:ext>
            </a:extLst>
          </p:cNvPr>
          <p:cNvGrpSpPr/>
          <p:nvPr/>
        </p:nvGrpSpPr>
        <p:grpSpPr>
          <a:xfrm>
            <a:off x="596727" y="472248"/>
            <a:ext cx="5409245" cy="523220"/>
            <a:chOff x="-4764" y="99435"/>
            <a:chExt cx="5409245" cy="523220"/>
          </a:xfrm>
        </p:grpSpPr>
        <p:sp>
          <p:nvSpPr>
            <p:cNvPr id="33" name="文本框 32">
              <a:extLst>
                <a:ext uri="{FF2B5EF4-FFF2-40B4-BE49-F238E27FC236}">
                  <a16:creationId xmlns:a16="http://schemas.microsoft.com/office/drawing/2014/main" xmlns="" id="{DEE02059-6358-F94E-A16E-168FF82FB428}"/>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遗传算法</a:t>
              </a:r>
            </a:p>
          </p:txBody>
        </p:sp>
        <p:grpSp>
          <p:nvGrpSpPr>
            <p:cNvPr id="34" name="组合 33">
              <a:extLst>
                <a:ext uri="{FF2B5EF4-FFF2-40B4-BE49-F238E27FC236}">
                  <a16:creationId xmlns:a16="http://schemas.microsoft.com/office/drawing/2014/main" xmlns="" id="{3323A2BB-49C0-4747-9088-C4FFAA4FC1BE}"/>
                </a:ext>
              </a:extLst>
            </p:cNvPr>
            <p:cNvGrpSpPr/>
            <p:nvPr/>
          </p:nvGrpSpPr>
          <p:grpSpPr>
            <a:xfrm>
              <a:off x="-4764" y="142875"/>
              <a:ext cx="565783" cy="436341"/>
              <a:chOff x="-4764" y="142875"/>
              <a:chExt cx="565783" cy="436341"/>
            </a:xfrm>
          </p:grpSpPr>
          <p:sp>
            <p:nvSpPr>
              <p:cNvPr id="35" name="矩形 34">
                <a:extLst>
                  <a:ext uri="{FF2B5EF4-FFF2-40B4-BE49-F238E27FC236}">
                    <a16:creationId xmlns:a16="http://schemas.microsoft.com/office/drawing/2014/main" xmlns=""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xmlns=""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13" name="Rectangle 26">
            <a:extLst>
              <a:ext uri="{FF2B5EF4-FFF2-40B4-BE49-F238E27FC236}">
                <a16:creationId xmlns:a16="http://schemas.microsoft.com/office/drawing/2014/main" xmlns="" id="{686EAADD-BBB5-4A75-B059-48233FDE1EDA}"/>
              </a:ext>
            </a:extLst>
          </p:cNvPr>
          <p:cNvSpPr/>
          <p:nvPr/>
        </p:nvSpPr>
        <p:spPr>
          <a:xfrm>
            <a:off x="2161125" y="1352011"/>
            <a:ext cx="8084674" cy="417654"/>
          </a:xfrm>
          <a:prstGeom prst="rect">
            <a:avLst/>
          </a:prstGeom>
        </p:spPr>
        <p:txBody>
          <a:bodyPr wrap="square" lIns="96430" tIns="48216" rIns="96430" bIns="48216">
            <a:spAutoFit/>
          </a:bodyPr>
          <a:lstStyle/>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0" name="Pentagon 33">
            <a:extLst>
              <a:ext uri="{FF2B5EF4-FFF2-40B4-BE49-F238E27FC236}">
                <a16:creationId xmlns:a16="http://schemas.microsoft.com/office/drawing/2014/main" xmlns="" id="{9EF8DAF3-942D-4378-A07C-73055D9FE522}"/>
              </a:ext>
            </a:extLst>
          </p:cNvPr>
          <p:cNvSpPr/>
          <p:nvPr/>
        </p:nvSpPr>
        <p:spPr>
          <a:xfrm>
            <a:off x="1532831" y="122075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1" name="Rectangle 26">
            <a:extLst>
              <a:ext uri="{FF2B5EF4-FFF2-40B4-BE49-F238E27FC236}">
                <a16:creationId xmlns:a16="http://schemas.microsoft.com/office/drawing/2014/main" xmlns="" id="{7333FBA8-87E1-4110-A516-EA9615A2CAB9}"/>
              </a:ext>
            </a:extLst>
          </p:cNvPr>
          <p:cNvSpPr/>
          <p:nvPr/>
        </p:nvSpPr>
        <p:spPr>
          <a:xfrm>
            <a:off x="2157521" y="1187085"/>
            <a:ext cx="9960486" cy="1944033"/>
          </a:xfrm>
          <a:prstGeom prst="rect">
            <a:avLst/>
          </a:prstGeom>
        </p:spPr>
        <p:txBody>
          <a:bodyPr wrap="square" lIns="96430" tIns="48216" rIns="96430" bIns="48216">
            <a:spAutoFit/>
          </a:bodyPr>
          <a:lstStyle/>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为便于计算，一般来说，每一代群体的个体数目都取相等。群体规模越大、越容易找到最优解，但由于受到计算机的运算能力的限制，群体规模越大，计算所需要的时间也相应的增加。进化终止条件指的是当进化到什么时候结束，它可以设定到某一代进化结束，也可能根据找出近似最优是否满足精度要求来确定。下表列出了生物遗传概念在遗传算法中的对应关系</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pic>
        <p:nvPicPr>
          <p:cNvPr id="2" name="图片 1">
            <a:extLst>
              <a:ext uri="{FF2B5EF4-FFF2-40B4-BE49-F238E27FC236}">
                <a16:creationId xmlns:a16="http://schemas.microsoft.com/office/drawing/2014/main" xmlns="" id="{B01551AA-F81C-4E97-91B8-2A6C3ECAA882}"/>
              </a:ext>
            </a:extLst>
          </p:cNvPr>
          <p:cNvPicPr>
            <a:picLocks noChangeAspect="1"/>
          </p:cNvPicPr>
          <p:nvPr/>
        </p:nvPicPr>
        <p:blipFill>
          <a:blip r:embed="rId3"/>
          <a:stretch>
            <a:fillRect/>
          </a:stretch>
        </p:blipFill>
        <p:spPr>
          <a:xfrm>
            <a:off x="2680287" y="3252379"/>
            <a:ext cx="7046349" cy="3502996"/>
          </a:xfrm>
          <a:prstGeom prst="rect">
            <a:avLst/>
          </a:prstGeom>
        </p:spPr>
      </p:pic>
    </p:spTree>
    <p:extLst>
      <p:ext uri="{BB962C8B-B14F-4D97-AF65-F5344CB8AC3E}">
        <p14:creationId xmlns:p14="http://schemas.microsoft.com/office/powerpoint/2010/main" val="3417540387"/>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xmlns="" id="{B74A6A5B-7265-6746-8EDC-9B3CDE187409}"/>
              </a:ext>
            </a:extLst>
          </p:cNvPr>
          <p:cNvGrpSpPr/>
          <p:nvPr/>
        </p:nvGrpSpPr>
        <p:grpSpPr>
          <a:xfrm>
            <a:off x="596727" y="472248"/>
            <a:ext cx="5409245" cy="523220"/>
            <a:chOff x="-4764" y="99435"/>
            <a:chExt cx="5409245" cy="523220"/>
          </a:xfrm>
        </p:grpSpPr>
        <p:sp>
          <p:nvSpPr>
            <p:cNvPr id="33" name="文本框 32">
              <a:extLst>
                <a:ext uri="{FF2B5EF4-FFF2-40B4-BE49-F238E27FC236}">
                  <a16:creationId xmlns:a16="http://schemas.microsoft.com/office/drawing/2014/main" xmlns="" id="{DEE02059-6358-F94E-A16E-168FF82FB428}"/>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遗传算法</a:t>
              </a:r>
            </a:p>
          </p:txBody>
        </p:sp>
        <p:grpSp>
          <p:nvGrpSpPr>
            <p:cNvPr id="34" name="组合 33">
              <a:extLst>
                <a:ext uri="{FF2B5EF4-FFF2-40B4-BE49-F238E27FC236}">
                  <a16:creationId xmlns:a16="http://schemas.microsoft.com/office/drawing/2014/main" xmlns="" id="{3323A2BB-49C0-4747-9088-C4FFAA4FC1BE}"/>
                </a:ext>
              </a:extLst>
            </p:cNvPr>
            <p:cNvGrpSpPr/>
            <p:nvPr/>
          </p:nvGrpSpPr>
          <p:grpSpPr>
            <a:xfrm>
              <a:off x="-4764" y="142875"/>
              <a:ext cx="565783" cy="436341"/>
              <a:chOff x="-4764" y="142875"/>
              <a:chExt cx="565783" cy="436341"/>
            </a:xfrm>
          </p:grpSpPr>
          <p:sp>
            <p:nvSpPr>
              <p:cNvPr id="35" name="矩形 34">
                <a:extLst>
                  <a:ext uri="{FF2B5EF4-FFF2-40B4-BE49-F238E27FC236}">
                    <a16:creationId xmlns:a16="http://schemas.microsoft.com/office/drawing/2014/main" xmlns=""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xmlns=""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13" name="Rectangle 26">
            <a:extLst>
              <a:ext uri="{FF2B5EF4-FFF2-40B4-BE49-F238E27FC236}">
                <a16:creationId xmlns:a16="http://schemas.microsoft.com/office/drawing/2014/main" xmlns="" id="{686EAADD-BBB5-4A75-B059-48233FDE1EDA}"/>
              </a:ext>
            </a:extLst>
          </p:cNvPr>
          <p:cNvSpPr/>
          <p:nvPr/>
        </p:nvSpPr>
        <p:spPr>
          <a:xfrm>
            <a:off x="2161125" y="1352011"/>
            <a:ext cx="8084674" cy="417654"/>
          </a:xfrm>
          <a:prstGeom prst="rect">
            <a:avLst/>
          </a:prstGeom>
        </p:spPr>
        <p:txBody>
          <a:bodyPr wrap="square" lIns="96430" tIns="48216" rIns="96430" bIns="48216">
            <a:spAutoFit/>
          </a:bodyPr>
          <a:lstStyle/>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0" name="Pentagon 33">
            <a:extLst>
              <a:ext uri="{FF2B5EF4-FFF2-40B4-BE49-F238E27FC236}">
                <a16:creationId xmlns:a16="http://schemas.microsoft.com/office/drawing/2014/main" xmlns="" id="{9EF8DAF3-942D-4378-A07C-73055D9FE522}"/>
              </a:ext>
            </a:extLst>
          </p:cNvPr>
          <p:cNvSpPr/>
          <p:nvPr/>
        </p:nvSpPr>
        <p:spPr>
          <a:xfrm>
            <a:off x="1532831" y="122075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1" name="Rectangle 26">
            <a:extLst>
              <a:ext uri="{FF2B5EF4-FFF2-40B4-BE49-F238E27FC236}">
                <a16:creationId xmlns:a16="http://schemas.microsoft.com/office/drawing/2014/main" xmlns="" id="{7333FBA8-87E1-4110-A516-EA9615A2CAB9}"/>
              </a:ext>
            </a:extLst>
          </p:cNvPr>
          <p:cNvSpPr/>
          <p:nvPr/>
        </p:nvSpPr>
        <p:spPr>
          <a:xfrm>
            <a:off x="2157521" y="1187085"/>
            <a:ext cx="6841533" cy="417654"/>
          </a:xfrm>
          <a:prstGeom prst="rect">
            <a:avLst/>
          </a:prstGeom>
        </p:spPr>
        <p:txBody>
          <a:bodyPr wrap="square" lIns="96430" tIns="48216" rIns="96430" bIns="48216">
            <a:spAutoFit/>
          </a:bodyPr>
          <a:lstStyle/>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例子</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(e01)</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：已知敌方 </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100 </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个目标的经度、纬度如下表所示。</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graphicFrame>
        <p:nvGraphicFramePr>
          <p:cNvPr id="3" name="表格 2">
            <a:extLst>
              <a:ext uri="{FF2B5EF4-FFF2-40B4-BE49-F238E27FC236}">
                <a16:creationId xmlns:a16="http://schemas.microsoft.com/office/drawing/2014/main" xmlns="" id="{65EF5479-5784-464E-86EE-EBF26654FDE4}"/>
              </a:ext>
            </a:extLst>
          </p:cNvPr>
          <p:cNvGraphicFramePr>
            <a:graphicFrameLocks noGrp="1"/>
          </p:cNvGraphicFramePr>
          <p:nvPr>
            <p:extLst>
              <p:ext uri="{D42A27DB-BD31-4B8C-83A1-F6EECF244321}">
                <p14:modId xmlns:p14="http://schemas.microsoft.com/office/powerpoint/2010/main" val="2192437948"/>
              </p:ext>
            </p:extLst>
          </p:nvPr>
        </p:nvGraphicFramePr>
        <p:xfrm>
          <a:off x="2252911" y="1735993"/>
          <a:ext cx="6697414" cy="5408728"/>
        </p:xfrm>
        <a:graphic>
          <a:graphicData uri="http://schemas.openxmlformats.org/drawingml/2006/table">
            <a:tbl>
              <a:tblPr>
                <a:tableStyleId>{5C22544A-7EE6-4342-B048-85BDC9FD1C3A}</a:tableStyleId>
              </a:tblPr>
              <a:tblGrid>
                <a:gridCol w="800423">
                  <a:extLst>
                    <a:ext uri="{9D8B030D-6E8A-4147-A177-3AD203B41FA5}">
                      <a16:colId xmlns:a16="http://schemas.microsoft.com/office/drawing/2014/main" xmlns="" val="79434914"/>
                    </a:ext>
                  </a:extLst>
                </a:gridCol>
                <a:gridCol w="800423">
                  <a:extLst>
                    <a:ext uri="{9D8B030D-6E8A-4147-A177-3AD203B41FA5}">
                      <a16:colId xmlns:a16="http://schemas.microsoft.com/office/drawing/2014/main" xmlns="" val="1829453777"/>
                    </a:ext>
                  </a:extLst>
                </a:gridCol>
                <a:gridCol w="849428">
                  <a:extLst>
                    <a:ext uri="{9D8B030D-6E8A-4147-A177-3AD203B41FA5}">
                      <a16:colId xmlns:a16="http://schemas.microsoft.com/office/drawing/2014/main" xmlns="" val="599926501"/>
                    </a:ext>
                  </a:extLst>
                </a:gridCol>
                <a:gridCol w="849428">
                  <a:extLst>
                    <a:ext uri="{9D8B030D-6E8A-4147-A177-3AD203B41FA5}">
                      <a16:colId xmlns:a16="http://schemas.microsoft.com/office/drawing/2014/main" xmlns="" val="1542093954"/>
                    </a:ext>
                  </a:extLst>
                </a:gridCol>
                <a:gridCol w="849428">
                  <a:extLst>
                    <a:ext uri="{9D8B030D-6E8A-4147-A177-3AD203B41FA5}">
                      <a16:colId xmlns:a16="http://schemas.microsoft.com/office/drawing/2014/main" xmlns="" val="648474896"/>
                    </a:ext>
                  </a:extLst>
                </a:gridCol>
                <a:gridCol w="849428">
                  <a:extLst>
                    <a:ext uri="{9D8B030D-6E8A-4147-A177-3AD203B41FA5}">
                      <a16:colId xmlns:a16="http://schemas.microsoft.com/office/drawing/2014/main" xmlns="" val="2391711545"/>
                    </a:ext>
                  </a:extLst>
                </a:gridCol>
                <a:gridCol w="849428">
                  <a:extLst>
                    <a:ext uri="{9D8B030D-6E8A-4147-A177-3AD203B41FA5}">
                      <a16:colId xmlns:a16="http://schemas.microsoft.com/office/drawing/2014/main" xmlns="" val="1309268697"/>
                    </a:ext>
                  </a:extLst>
                </a:gridCol>
                <a:gridCol w="849428">
                  <a:extLst>
                    <a:ext uri="{9D8B030D-6E8A-4147-A177-3AD203B41FA5}">
                      <a16:colId xmlns:a16="http://schemas.microsoft.com/office/drawing/2014/main" xmlns="" val="4030086264"/>
                    </a:ext>
                  </a:extLst>
                </a:gridCol>
              </a:tblGrid>
              <a:tr h="208028">
                <a:tc>
                  <a:txBody>
                    <a:bodyPr/>
                    <a:lstStyle/>
                    <a:p>
                      <a:pPr algn="l" fontAlgn="ctr"/>
                      <a:r>
                        <a:rPr lang="zh-CN" altLang="en-US" sz="1100" u="none" strike="noStrike">
                          <a:effectLst/>
                        </a:rPr>
                        <a:t>经度</a:t>
                      </a:r>
                      <a:endParaRPr lang="zh-CN" altLang="en-US" sz="1100" b="1" i="0" u="none" strike="noStrike">
                        <a:solidFill>
                          <a:srgbClr val="FFFFFF"/>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l" fontAlgn="ctr"/>
                      <a:r>
                        <a:rPr lang="zh-CN" altLang="en-US" sz="1100" u="none" strike="noStrike">
                          <a:effectLst/>
                        </a:rPr>
                        <a:t>纬度</a:t>
                      </a:r>
                      <a:endParaRPr lang="zh-CN" altLang="en-US" sz="1100" b="1" i="0" u="none" strike="noStrike">
                        <a:solidFill>
                          <a:srgbClr val="FFFFFF"/>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l" fontAlgn="ctr"/>
                      <a:r>
                        <a:rPr lang="zh-CN" altLang="en-US" sz="1100" u="none" strike="noStrike">
                          <a:effectLst/>
                        </a:rPr>
                        <a:t>经度</a:t>
                      </a:r>
                      <a:r>
                        <a:rPr lang="en-US" altLang="zh-CN" sz="1100" u="none" strike="noStrike">
                          <a:effectLst/>
                        </a:rPr>
                        <a:t>_1</a:t>
                      </a:r>
                      <a:endParaRPr lang="en-US" altLang="zh-CN" sz="1100" b="1" i="0" u="none" strike="noStrike">
                        <a:solidFill>
                          <a:srgbClr val="FFFFFF"/>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l" fontAlgn="ctr"/>
                      <a:r>
                        <a:rPr lang="zh-CN" altLang="en-US" sz="1100" u="none" strike="noStrike">
                          <a:effectLst/>
                        </a:rPr>
                        <a:t>纬度</a:t>
                      </a:r>
                      <a:r>
                        <a:rPr lang="en-US" altLang="zh-CN" sz="1100" u="none" strike="noStrike">
                          <a:effectLst/>
                        </a:rPr>
                        <a:t>_2</a:t>
                      </a:r>
                      <a:endParaRPr lang="en-US" altLang="zh-CN" sz="1100" b="1" i="0" u="none" strike="noStrike">
                        <a:solidFill>
                          <a:srgbClr val="FFFFFF"/>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l" fontAlgn="ctr"/>
                      <a:r>
                        <a:rPr lang="zh-CN" altLang="en-US" sz="1100" u="none" strike="noStrike">
                          <a:effectLst/>
                        </a:rPr>
                        <a:t>经度</a:t>
                      </a:r>
                      <a:r>
                        <a:rPr lang="en-US" altLang="zh-CN" sz="1100" u="none" strike="noStrike">
                          <a:effectLst/>
                        </a:rPr>
                        <a:t>_4</a:t>
                      </a:r>
                      <a:endParaRPr lang="en-US" altLang="zh-CN" sz="1100" b="1" i="0" u="none" strike="noStrike">
                        <a:solidFill>
                          <a:srgbClr val="FFFFFF"/>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l" fontAlgn="ctr"/>
                      <a:r>
                        <a:rPr lang="zh-CN" altLang="en-US" sz="1100" u="none" strike="noStrike">
                          <a:effectLst/>
                        </a:rPr>
                        <a:t>纬度</a:t>
                      </a:r>
                      <a:r>
                        <a:rPr lang="en-US" altLang="zh-CN" sz="1100" u="none" strike="noStrike">
                          <a:effectLst/>
                        </a:rPr>
                        <a:t>_5</a:t>
                      </a:r>
                      <a:endParaRPr lang="en-US" altLang="zh-CN" sz="1100" b="1" i="0" u="none" strike="noStrike">
                        <a:solidFill>
                          <a:srgbClr val="FFFFFF"/>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l" fontAlgn="ctr"/>
                      <a:r>
                        <a:rPr lang="zh-CN" altLang="en-US" sz="1100" u="none" strike="noStrike">
                          <a:effectLst/>
                        </a:rPr>
                        <a:t>经度</a:t>
                      </a:r>
                      <a:r>
                        <a:rPr lang="en-US" altLang="zh-CN" sz="1100" u="none" strike="noStrike">
                          <a:effectLst/>
                        </a:rPr>
                        <a:t>_7</a:t>
                      </a:r>
                      <a:endParaRPr lang="en-US" altLang="zh-CN" sz="1100" b="1" i="0" u="none" strike="noStrike">
                        <a:solidFill>
                          <a:srgbClr val="FFFFFF"/>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l" fontAlgn="ctr"/>
                      <a:r>
                        <a:rPr lang="zh-CN" altLang="en-US" sz="1100" u="none" strike="noStrike">
                          <a:effectLst/>
                        </a:rPr>
                        <a:t>纬度</a:t>
                      </a:r>
                      <a:r>
                        <a:rPr lang="en-US" altLang="zh-CN" sz="1100" u="none" strike="noStrike">
                          <a:effectLst/>
                        </a:rPr>
                        <a:t>_8</a:t>
                      </a:r>
                      <a:endParaRPr lang="en-US" altLang="zh-CN" sz="1100" b="1" i="0" u="none" strike="noStrike">
                        <a:solidFill>
                          <a:srgbClr val="FFFFFF"/>
                        </a:solidFill>
                        <a:effectLst/>
                        <a:latin typeface="等线" panose="02010600030101010101" pitchFamily="2" charset="-122"/>
                        <a:ea typeface="等线" panose="02010600030101010101" pitchFamily="2" charset="-122"/>
                      </a:endParaRPr>
                    </a:p>
                  </a:txBody>
                  <a:tcPr marL="6304" marR="6304" marT="6304" marB="0" anchor="ctr"/>
                </a:tc>
                <a:extLst>
                  <a:ext uri="{0D108BD9-81ED-4DB2-BD59-A6C34878D82A}">
                    <a16:rowId xmlns:a16="http://schemas.microsoft.com/office/drawing/2014/main" xmlns="" val="1334268762"/>
                  </a:ext>
                </a:extLst>
              </a:tr>
              <a:tr h="208028">
                <a:tc>
                  <a:txBody>
                    <a:bodyPr/>
                    <a:lstStyle/>
                    <a:p>
                      <a:pPr algn="r" fontAlgn="ctr"/>
                      <a:r>
                        <a:rPr lang="en-US" altLang="zh-CN" sz="1100" u="none" strike="noStrike">
                          <a:effectLst/>
                        </a:rPr>
                        <a:t>53.7121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15.3046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dirty="0">
                          <a:effectLst/>
                        </a:rPr>
                        <a:t>51.1758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0.0322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46.3253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28.2753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30.3313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6.9348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extLst>
                  <a:ext uri="{0D108BD9-81ED-4DB2-BD59-A6C34878D82A}">
                    <a16:rowId xmlns:a16="http://schemas.microsoft.com/office/drawing/2014/main" xmlns="" val="3520904812"/>
                  </a:ext>
                </a:extLst>
              </a:tr>
              <a:tr h="208028">
                <a:tc>
                  <a:txBody>
                    <a:bodyPr/>
                    <a:lstStyle/>
                    <a:p>
                      <a:pPr algn="r" fontAlgn="ctr"/>
                      <a:r>
                        <a:rPr lang="en-US" altLang="zh-CN" sz="1100" u="none" strike="noStrike">
                          <a:effectLst/>
                        </a:rPr>
                        <a:t>56.5432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21.4188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10.8198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16.2529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22.7891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23.1045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10.1584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12.4819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extLst>
                  <a:ext uri="{0D108BD9-81ED-4DB2-BD59-A6C34878D82A}">
                    <a16:rowId xmlns:a16="http://schemas.microsoft.com/office/drawing/2014/main" xmlns="" val="456198818"/>
                  </a:ext>
                </a:extLst>
              </a:tr>
              <a:tr h="208028">
                <a:tc>
                  <a:txBody>
                    <a:bodyPr/>
                    <a:lstStyle/>
                    <a:p>
                      <a:pPr algn="r" fontAlgn="ctr"/>
                      <a:r>
                        <a:rPr lang="en-US" altLang="zh-CN" sz="1100" u="none" strike="noStrike">
                          <a:effectLst/>
                        </a:rPr>
                        <a:t>20.105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15.4562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1.9451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0.2057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26.4951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22.1221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31.4847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8.964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extLst>
                  <a:ext uri="{0D108BD9-81ED-4DB2-BD59-A6C34878D82A}">
                    <a16:rowId xmlns:a16="http://schemas.microsoft.com/office/drawing/2014/main" xmlns="" val="2320727505"/>
                  </a:ext>
                </a:extLst>
              </a:tr>
              <a:tr h="208028">
                <a:tc>
                  <a:txBody>
                    <a:bodyPr/>
                    <a:lstStyle/>
                    <a:p>
                      <a:pPr algn="r" fontAlgn="ctr"/>
                      <a:r>
                        <a:rPr lang="en-US" altLang="zh-CN" sz="1100" u="none" strike="noStrike">
                          <a:effectLst/>
                        </a:rPr>
                        <a:t>26.2418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18.176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44.0356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13.5401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28.9836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25.9879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38.4722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20.1731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extLst>
                  <a:ext uri="{0D108BD9-81ED-4DB2-BD59-A6C34878D82A}">
                    <a16:rowId xmlns:a16="http://schemas.microsoft.com/office/drawing/2014/main" xmlns="" val="249882174"/>
                  </a:ext>
                </a:extLst>
              </a:tr>
              <a:tr h="208028">
                <a:tc>
                  <a:txBody>
                    <a:bodyPr/>
                    <a:lstStyle/>
                    <a:p>
                      <a:pPr algn="r" fontAlgn="ctr"/>
                      <a:r>
                        <a:rPr lang="en-US" altLang="zh-CN" sz="1100" u="none" strike="noStrike">
                          <a:effectLst/>
                        </a:rPr>
                        <a:t>28.2694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29.0011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32.191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5.8699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36.4863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29.7284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0.9718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28.1477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extLst>
                  <a:ext uri="{0D108BD9-81ED-4DB2-BD59-A6C34878D82A}">
                    <a16:rowId xmlns:a16="http://schemas.microsoft.com/office/drawing/2014/main" xmlns="" val="4110526676"/>
                  </a:ext>
                </a:extLst>
              </a:tr>
              <a:tr h="208028">
                <a:tc>
                  <a:txBody>
                    <a:bodyPr/>
                    <a:lstStyle/>
                    <a:p>
                      <a:pPr algn="r" fontAlgn="ctr"/>
                      <a:r>
                        <a:rPr lang="en-US" altLang="zh-CN" sz="1100" u="none" strike="noStrike">
                          <a:effectLst/>
                        </a:rPr>
                        <a:t>8.9586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24.6635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16.5618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23.6143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10.5597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15.1178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50.2111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10.2944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extLst>
                  <a:ext uri="{0D108BD9-81ED-4DB2-BD59-A6C34878D82A}">
                    <a16:rowId xmlns:a16="http://schemas.microsoft.com/office/drawing/2014/main" xmlns="" val="3142346847"/>
                  </a:ext>
                </a:extLst>
              </a:tr>
              <a:tr h="208028">
                <a:tc>
                  <a:txBody>
                    <a:bodyPr/>
                    <a:lstStyle/>
                    <a:p>
                      <a:pPr algn="r" fontAlgn="ctr"/>
                      <a:r>
                        <a:rPr lang="en-US" altLang="zh-CN" sz="1100" u="none" strike="noStrike">
                          <a:effectLst/>
                        </a:rPr>
                        <a:t>8.1519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9.5325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22.1075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18.5569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0.1215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18.8726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48.2077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16.8889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extLst>
                  <a:ext uri="{0D108BD9-81ED-4DB2-BD59-A6C34878D82A}">
                    <a16:rowId xmlns:a16="http://schemas.microsoft.com/office/drawing/2014/main" xmlns="" val="3292342434"/>
                  </a:ext>
                </a:extLst>
              </a:tr>
              <a:tr h="208028">
                <a:tc>
                  <a:txBody>
                    <a:bodyPr/>
                    <a:lstStyle/>
                    <a:p>
                      <a:pPr algn="r" fontAlgn="ctr"/>
                      <a:r>
                        <a:rPr lang="en-US" altLang="zh-CN" sz="1100" u="none" strike="noStrike">
                          <a:effectLst/>
                        </a:rPr>
                        <a:t>31.9499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17.6309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0.7732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0.4656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47.4134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23.7783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41.8671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3.5667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extLst>
                  <a:ext uri="{0D108BD9-81ED-4DB2-BD59-A6C34878D82A}">
                    <a16:rowId xmlns:a16="http://schemas.microsoft.com/office/drawing/2014/main" xmlns="" val="2884407005"/>
                  </a:ext>
                </a:extLst>
              </a:tr>
              <a:tr h="208028">
                <a:tc>
                  <a:txBody>
                    <a:bodyPr/>
                    <a:lstStyle/>
                    <a:p>
                      <a:pPr algn="r" fontAlgn="ctr"/>
                      <a:r>
                        <a:rPr lang="en-US" altLang="zh-CN" sz="1100" u="none" strike="noStrike">
                          <a:effectLst/>
                        </a:rPr>
                        <a:t>43.5474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3.9061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53.3524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26.7256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30.8165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13.4595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27.7133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5.0706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extLst>
                  <a:ext uri="{0D108BD9-81ED-4DB2-BD59-A6C34878D82A}">
                    <a16:rowId xmlns:a16="http://schemas.microsoft.com/office/drawing/2014/main" xmlns="" val="2213400918"/>
                  </a:ext>
                </a:extLst>
              </a:tr>
              <a:tr h="208028">
                <a:tc>
                  <a:txBody>
                    <a:bodyPr/>
                    <a:lstStyle/>
                    <a:p>
                      <a:pPr algn="r" fontAlgn="ctr"/>
                      <a:r>
                        <a:rPr lang="en-US" altLang="zh-CN" sz="1100" u="none" strike="noStrike">
                          <a:effectLst/>
                        </a:rPr>
                        <a:t>23.9222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7.6306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51.9612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22.8511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12.7938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15.7307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4.9568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8.3669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extLst>
                  <a:ext uri="{0D108BD9-81ED-4DB2-BD59-A6C34878D82A}">
                    <a16:rowId xmlns:a16="http://schemas.microsoft.com/office/drawing/2014/main" xmlns="" val="1539454412"/>
                  </a:ext>
                </a:extLst>
              </a:tr>
              <a:tr h="208028">
                <a:tc>
                  <a:txBody>
                    <a:bodyPr/>
                    <a:lstStyle/>
                    <a:p>
                      <a:pPr algn="r" fontAlgn="ctr"/>
                      <a:r>
                        <a:rPr lang="en-US" altLang="zh-CN" sz="1100" u="none" strike="noStrike">
                          <a:effectLst/>
                        </a:rPr>
                        <a:t>21.5051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24.0909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15.2548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27.2111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6.207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5.1442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49.243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16.7044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extLst>
                  <a:ext uri="{0D108BD9-81ED-4DB2-BD59-A6C34878D82A}">
                    <a16:rowId xmlns:a16="http://schemas.microsoft.com/office/drawing/2014/main" xmlns="" val="2914942488"/>
                  </a:ext>
                </a:extLst>
              </a:tr>
              <a:tr h="208028">
                <a:tc>
                  <a:txBody>
                    <a:bodyPr/>
                    <a:lstStyle/>
                    <a:p>
                      <a:pPr algn="r" fontAlgn="ctr"/>
                      <a:r>
                        <a:rPr lang="en-US" altLang="zh-CN" sz="1100" u="none" strike="noStrike">
                          <a:effectLst/>
                        </a:rPr>
                        <a:t>17.1168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20.0354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34.1688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22.7571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9.4402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3.92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11.5812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14.5677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extLst>
                  <a:ext uri="{0D108BD9-81ED-4DB2-BD59-A6C34878D82A}">
                    <a16:rowId xmlns:a16="http://schemas.microsoft.com/office/drawing/2014/main" xmlns="" val="915312776"/>
                  </a:ext>
                </a:extLst>
              </a:tr>
              <a:tr h="208028">
                <a:tc>
                  <a:txBody>
                    <a:bodyPr/>
                    <a:lstStyle/>
                    <a:p>
                      <a:pPr algn="r" fontAlgn="ctr"/>
                      <a:r>
                        <a:rPr lang="en-US" altLang="zh-CN" sz="1100" u="none" strike="noStrike">
                          <a:effectLst/>
                        </a:rPr>
                        <a:t>52.1181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0.4088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9.5559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11.4219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24.4509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6.5634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26.7213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28.5667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extLst>
                  <a:ext uri="{0D108BD9-81ED-4DB2-BD59-A6C34878D82A}">
                    <a16:rowId xmlns:a16="http://schemas.microsoft.com/office/drawing/2014/main" xmlns="" val="2362330848"/>
                  </a:ext>
                </a:extLst>
              </a:tr>
              <a:tr h="208028">
                <a:tc>
                  <a:txBody>
                    <a:bodyPr/>
                    <a:lstStyle/>
                    <a:p>
                      <a:pPr algn="r" fontAlgn="ctr"/>
                      <a:r>
                        <a:rPr lang="en-US" altLang="zh-CN" sz="1100" u="none" strike="noStrike">
                          <a:effectLst/>
                        </a:rPr>
                        <a:t>37.5848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16.8474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35.6619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9.9333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24.4654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3.1644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0.7775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6.9576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extLst>
                  <a:ext uri="{0D108BD9-81ED-4DB2-BD59-A6C34878D82A}">
                    <a16:rowId xmlns:a16="http://schemas.microsoft.com/office/drawing/2014/main" xmlns="" val="274138049"/>
                  </a:ext>
                </a:extLst>
              </a:tr>
              <a:tr h="208028">
                <a:tc>
                  <a:txBody>
                    <a:bodyPr/>
                    <a:lstStyle/>
                    <a:p>
                      <a:pPr algn="r" fontAlgn="ctr"/>
                      <a:r>
                        <a:rPr lang="en-US" altLang="zh-CN" sz="1100" u="none" strike="noStrike">
                          <a:effectLst/>
                        </a:rPr>
                        <a:t>14.4703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13.6368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19.866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15.1224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3.1616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4.2428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18.5245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14.3598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extLst>
                  <a:ext uri="{0D108BD9-81ED-4DB2-BD59-A6C34878D82A}">
                    <a16:rowId xmlns:a16="http://schemas.microsoft.com/office/drawing/2014/main" xmlns="" val="85064216"/>
                  </a:ext>
                </a:extLst>
              </a:tr>
              <a:tr h="208028">
                <a:tc>
                  <a:txBody>
                    <a:bodyPr/>
                    <a:lstStyle/>
                    <a:p>
                      <a:pPr algn="r" fontAlgn="ctr"/>
                      <a:r>
                        <a:rPr lang="en-US" altLang="zh-CN" sz="1100" u="none" strike="noStrike">
                          <a:effectLst/>
                        </a:rPr>
                        <a:t>58.6849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27.1485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39.5168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16.9371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56.5089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13.709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52.5211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15.7957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extLst>
                  <a:ext uri="{0D108BD9-81ED-4DB2-BD59-A6C34878D82A}">
                    <a16:rowId xmlns:a16="http://schemas.microsoft.com/office/drawing/2014/main" xmlns="" val="3800900971"/>
                  </a:ext>
                </a:extLst>
              </a:tr>
              <a:tr h="208028">
                <a:tc>
                  <a:txBody>
                    <a:bodyPr/>
                    <a:lstStyle/>
                    <a:p>
                      <a:pPr algn="r" fontAlgn="ctr"/>
                      <a:r>
                        <a:rPr lang="en-US" altLang="zh-CN" sz="1100" u="none" strike="noStrike">
                          <a:effectLst/>
                        </a:rPr>
                        <a:t>38.43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8.4648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51.8181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23.0159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8.9983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23.644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50.1156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23.7816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extLst>
                  <a:ext uri="{0D108BD9-81ED-4DB2-BD59-A6C34878D82A}">
                    <a16:rowId xmlns:a16="http://schemas.microsoft.com/office/drawing/2014/main" xmlns="" val="1031181966"/>
                  </a:ext>
                </a:extLst>
              </a:tr>
              <a:tr h="208028">
                <a:tc>
                  <a:txBody>
                    <a:bodyPr/>
                    <a:lstStyle/>
                    <a:p>
                      <a:pPr algn="r" fontAlgn="ctr"/>
                      <a:r>
                        <a:rPr lang="en-US" altLang="zh-CN" sz="1100" u="none" strike="noStrike">
                          <a:effectLst/>
                        </a:rPr>
                        <a:t>13.7909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1.951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34.0574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23.396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23.0624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8.4319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19.9857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5.7902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extLst>
                  <a:ext uri="{0D108BD9-81ED-4DB2-BD59-A6C34878D82A}">
                    <a16:rowId xmlns:a16="http://schemas.microsoft.com/office/drawing/2014/main" xmlns="" val="2495116433"/>
                  </a:ext>
                </a:extLst>
              </a:tr>
              <a:tr h="208028">
                <a:tc>
                  <a:txBody>
                    <a:bodyPr/>
                    <a:lstStyle/>
                    <a:p>
                      <a:pPr algn="r" fontAlgn="ctr"/>
                      <a:r>
                        <a:rPr lang="en-US" altLang="zh-CN" sz="1100" u="none" strike="noStrike">
                          <a:effectLst/>
                        </a:rPr>
                        <a:t>40.8801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14.2978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58.8289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14.5229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18.6635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6.7436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52.8423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27.288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extLst>
                  <a:ext uri="{0D108BD9-81ED-4DB2-BD59-A6C34878D82A}">
                    <a16:rowId xmlns:a16="http://schemas.microsoft.com/office/drawing/2014/main" xmlns="" val="727489692"/>
                  </a:ext>
                </a:extLst>
              </a:tr>
              <a:tr h="208028">
                <a:tc>
                  <a:txBody>
                    <a:bodyPr/>
                    <a:lstStyle/>
                    <a:p>
                      <a:pPr algn="r" fontAlgn="ctr"/>
                      <a:r>
                        <a:rPr lang="en-US" altLang="zh-CN" sz="1100" u="none" strike="noStrike">
                          <a:effectLst/>
                        </a:rPr>
                        <a:t>39.9494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29.5114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47.5099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24.0664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10.1121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27.2662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28.7812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27.6659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extLst>
                  <a:ext uri="{0D108BD9-81ED-4DB2-BD59-A6C34878D82A}">
                    <a16:rowId xmlns:a16="http://schemas.microsoft.com/office/drawing/2014/main" xmlns="" val="3729602459"/>
                  </a:ext>
                </a:extLst>
              </a:tr>
              <a:tr h="208028">
                <a:tc>
                  <a:txBody>
                    <a:bodyPr/>
                    <a:lstStyle/>
                    <a:p>
                      <a:pPr algn="r" fontAlgn="ctr"/>
                      <a:r>
                        <a:rPr lang="en-US" altLang="zh-CN" sz="1100" u="none" strike="noStrike">
                          <a:effectLst/>
                        </a:rPr>
                        <a:t>8.0831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27.6705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9.1556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14.1304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53.7989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0.2199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33.649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0.398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extLst>
                  <a:ext uri="{0D108BD9-81ED-4DB2-BD59-A6C34878D82A}">
                    <a16:rowId xmlns:a16="http://schemas.microsoft.com/office/drawing/2014/main" xmlns="" val="3595156644"/>
                  </a:ext>
                </a:extLst>
              </a:tr>
              <a:tr h="208028">
                <a:tc>
                  <a:txBody>
                    <a:bodyPr/>
                    <a:lstStyle/>
                    <a:p>
                      <a:pPr algn="r" fontAlgn="ctr"/>
                      <a:r>
                        <a:rPr lang="en-US" altLang="zh-CN" sz="1100" u="none" strike="noStrike">
                          <a:effectLst/>
                        </a:rPr>
                        <a:t>1.3496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16.8359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49.9816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6.0828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19.3635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17.6622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36.9545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23.0265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extLst>
                  <a:ext uri="{0D108BD9-81ED-4DB2-BD59-A6C34878D82A}">
                    <a16:rowId xmlns:a16="http://schemas.microsoft.com/office/drawing/2014/main" xmlns="" val="3916246443"/>
                  </a:ext>
                </a:extLst>
              </a:tr>
              <a:tr h="208028">
                <a:tc>
                  <a:txBody>
                    <a:bodyPr/>
                    <a:lstStyle/>
                    <a:p>
                      <a:pPr algn="r" fontAlgn="ctr"/>
                      <a:r>
                        <a:rPr lang="en-US" altLang="zh-CN" sz="1100" u="none" strike="noStrike">
                          <a:effectLst/>
                        </a:rPr>
                        <a:t>15.732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19.5697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11.5118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17.3884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44.0398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16.2635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39.7139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28.4203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extLst>
                  <a:ext uri="{0D108BD9-81ED-4DB2-BD59-A6C34878D82A}">
                    <a16:rowId xmlns:a16="http://schemas.microsoft.com/office/drawing/2014/main" xmlns="" val="3953347372"/>
                  </a:ext>
                </a:extLst>
              </a:tr>
              <a:tr h="208028">
                <a:tc>
                  <a:txBody>
                    <a:bodyPr/>
                    <a:lstStyle/>
                    <a:p>
                      <a:pPr algn="r" fontAlgn="ctr"/>
                      <a:r>
                        <a:rPr lang="en-US" altLang="zh-CN" sz="1100" u="none" strike="noStrike">
                          <a:effectLst/>
                        </a:rPr>
                        <a:t>6.9909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23.1804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38.3392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19.995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24.6543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19.6057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36.998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24.3992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extLst>
                  <a:ext uri="{0D108BD9-81ED-4DB2-BD59-A6C34878D82A}">
                    <a16:rowId xmlns:a16="http://schemas.microsoft.com/office/drawing/2014/main" xmlns="" val="2820797080"/>
                  </a:ext>
                </a:extLst>
              </a:tr>
              <a:tr h="208028">
                <a:tc>
                  <a:txBody>
                    <a:bodyPr/>
                    <a:lstStyle/>
                    <a:p>
                      <a:pPr algn="r" fontAlgn="ctr"/>
                      <a:r>
                        <a:rPr lang="en-US" altLang="zh-CN" sz="1100" u="none" strike="noStrike">
                          <a:effectLst/>
                        </a:rPr>
                        <a:t>4.1591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3.1853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40.14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20.303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23.9876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9.403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a:effectLst/>
                        </a:rPr>
                        <a:t>41.1084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6304" marR="6304" marT="6304" marB="0" anchor="ctr"/>
                </a:tc>
                <a:tc>
                  <a:txBody>
                    <a:bodyPr/>
                    <a:lstStyle/>
                    <a:p>
                      <a:pPr algn="r" fontAlgn="ctr"/>
                      <a:r>
                        <a:rPr lang="en-US" altLang="zh-CN" sz="1100" u="none" strike="noStrike" dirty="0">
                          <a:effectLst/>
                        </a:rPr>
                        <a:t>27.7149</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6304" marR="6304" marT="6304" marB="0" anchor="ctr"/>
                </a:tc>
                <a:extLst>
                  <a:ext uri="{0D108BD9-81ED-4DB2-BD59-A6C34878D82A}">
                    <a16:rowId xmlns:a16="http://schemas.microsoft.com/office/drawing/2014/main" xmlns="" val="1957766370"/>
                  </a:ext>
                </a:extLst>
              </a:tr>
            </a:tbl>
          </a:graphicData>
        </a:graphic>
      </p:graphicFrame>
    </p:spTree>
    <p:extLst>
      <p:ext uri="{BB962C8B-B14F-4D97-AF65-F5344CB8AC3E}">
        <p14:creationId xmlns:p14="http://schemas.microsoft.com/office/powerpoint/2010/main" val="4264338091"/>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xmlns="" id="{B74A6A5B-7265-6746-8EDC-9B3CDE187409}"/>
              </a:ext>
            </a:extLst>
          </p:cNvPr>
          <p:cNvGrpSpPr/>
          <p:nvPr/>
        </p:nvGrpSpPr>
        <p:grpSpPr>
          <a:xfrm>
            <a:off x="596727" y="472248"/>
            <a:ext cx="5409245" cy="523220"/>
            <a:chOff x="-4764" y="99435"/>
            <a:chExt cx="5409245" cy="523220"/>
          </a:xfrm>
        </p:grpSpPr>
        <p:sp>
          <p:nvSpPr>
            <p:cNvPr id="33" name="文本框 32">
              <a:extLst>
                <a:ext uri="{FF2B5EF4-FFF2-40B4-BE49-F238E27FC236}">
                  <a16:creationId xmlns:a16="http://schemas.microsoft.com/office/drawing/2014/main" xmlns="" id="{DEE02059-6358-F94E-A16E-168FF82FB428}"/>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遗传算法</a:t>
              </a:r>
            </a:p>
          </p:txBody>
        </p:sp>
        <p:grpSp>
          <p:nvGrpSpPr>
            <p:cNvPr id="34" name="组合 33">
              <a:extLst>
                <a:ext uri="{FF2B5EF4-FFF2-40B4-BE49-F238E27FC236}">
                  <a16:creationId xmlns:a16="http://schemas.microsoft.com/office/drawing/2014/main" xmlns="" id="{3323A2BB-49C0-4747-9088-C4FFAA4FC1BE}"/>
                </a:ext>
              </a:extLst>
            </p:cNvPr>
            <p:cNvGrpSpPr/>
            <p:nvPr/>
          </p:nvGrpSpPr>
          <p:grpSpPr>
            <a:xfrm>
              <a:off x="-4764" y="142875"/>
              <a:ext cx="565783" cy="436341"/>
              <a:chOff x="-4764" y="142875"/>
              <a:chExt cx="565783" cy="436341"/>
            </a:xfrm>
          </p:grpSpPr>
          <p:sp>
            <p:nvSpPr>
              <p:cNvPr id="35" name="矩形 34">
                <a:extLst>
                  <a:ext uri="{FF2B5EF4-FFF2-40B4-BE49-F238E27FC236}">
                    <a16:creationId xmlns:a16="http://schemas.microsoft.com/office/drawing/2014/main" xmlns=""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xmlns=""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13" name="Rectangle 26">
            <a:extLst>
              <a:ext uri="{FF2B5EF4-FFF2-40B4-BE49-F238E27FC236}">
                <a16:creationId xmlns:a16="http://schemas.microsoft.com/office/drawing/2014/main" xmlns="" id="{686EAADD-BBB5-4A75-B059-48233FDE1EDA}"/>
              </a:ext>
            </a:extLst>
          </p:cNvPr>
          <p:cNvSpPr/>
          <p:nvPr/>
        </p:nvSpPr>
        <p:spPr>
          <a:xfrm>
            <a:off x="2161125" y="1352011"/>
            <a:ext cx="8084674" cy="417654"/>
          </a:xfrm>
          <a:prstGeom prst="rect">
            <a:avLst/>
          </a:prstGeom>
        </p:spPr>
        <p:txBody>
          <a:bodyPr wrap="square" lIns="96430" tIns="48216" rIns="96430" bIns="48216">
            <a:spAutoFit/>
          </a:bodyPr>
          <a:lstStyle/>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0" name="Pentagon 33">
            <a:extLst>
              <a:ext uri="{FF2B5EF4-FFF2-40B4-BE49-F238E27FC236}">
                <a16:creationId xmlns:a16="http://schemas.microsoft.com/office/drawing/2014/main" xmlns="" id="{9EF8DAF3-942D-4378-A07C-73055D9FE522}"/>
              </a:ext>
            </a:extLst>
          </p:cNvPr>
          <p:cNvSpPr/>
          <p:nvPr/>
        </p:nvSpPr>
        <p:spPr>
          <a:xfrm>
            <a:off x="1532831" y="122075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1" name="Rectangle 26">
            <a:extLst>
              <a:ext uri="{FF2B5EF4-FFF2-40B4-BE49-F238E27FC236}">
                <a16:creationId xmlns:a16="http://schemas.microsoft.com/office/drawing/2014/main" xmlns="" id="{7333FBA8-87E1-4110-A516-EA9615A2CAB9}"/>
              </a:ext>
            </a:extLst>
          </p:cNvPr>
          <p:cNvSpPr/>
          <p:nvPr/>
        </p:nvSpPr>
        <p:spPr>
          <a:xfrm>
            <a:off x="2157521" y="1187085"/>
            <a:ext cx="9888478" cy="1156318"/>
          </a:xfrm>
          <a:prstGeom prst="rect">
            <a:avLst/>
          </a:prstGeom>
        </p:spPr>
        <p:txBody>
          <a:bodyPr wrap="square" lIns="96430" tIns="48216" rIns="96430" bIns="48216">
            <a:spAutoFit/>
          </a:bodyPr>
          <a:lstStyle/>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我方有一个基地，经度和纬度为（</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70,40</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）。假设我方飞机的速度为</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1000</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公里</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小时。我方派一架飞机从基地出发，侦察完敌方所有目标，再返回原来的基地。在敌方每一目</a:t>
            </a:r>
          </a:p>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标点的侦察时间不计，求该架飞机所花费的时间（假设我方飞机巡航时间可以充分长）。</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sp>
        <p:nvSpPr>
          <p:cNvPr id="12" name="Pentagon 33">
            <a:extLst>
              <a:ext uri="{FF2B5EF4-FFF2-40B4-BE49-F238E27FC236}">
                <a16:creationId xmlns:a16="http://schemas.microsoft.com/office/drawing/2014/main" xmlns="" id="{FE2F3894-DC45-4533-A84A-144961725CE2}"/>
              </a:ext>
            </a:extLst>
          </p:cNvPr>
          <p:cNvSpPr/>
          <p:nvPr/>
        </p:nvSpPr>
        <p:spPr>
          <a:xfrm>
            <a:off x="1532831" y="3267183"/>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mc:AlternateContent xmlns:mc="http://schemas.openxmlformats.org/markup-compatibility/2006">
        <mc:Choice xmlns:a14="http://schemas.microsoft.com/office/drawing/2010/main" Requires="a14">
          <p:sp>
            <p:nvSpPr>
              <p:cNvPr id="14" name="Rectangle 26">
                <a:extLst>
                  <a:ext uri="{FF2B5EF4-FFF2-40B4-BE49-F238E27FC236}">
                    <a16:creationId xmlns:a16="http://schemas.microsoft.com/office/drawing/2014/main" xmlns="" id="{7071BB6D-F90F-4D44-8239-02D115D7E313}"/>
                  </a:ext>
                </a:extLst>
              </p:cNvPr>
              <p:cNvSpPr/>
              <p:nvPr/>
            </p:nvSpPr>
            <p:spPr>
              <a:xfrm>
                <a:off x="2157521" y="3267183"/>
                <a:ext cx="9456430" cy="1681269"/>
              </a:xfrm>
              <a:prstGeom prst="rect">
                <a:avLst/>
              </a:prstGeom>
            </p:spPr>
            <p:txBody>
              <a:bodyPr wrap="square" lIns="96430" tIns="48216" rIns="96430" bIns="48216">
                <a:spAutoFit/>
              </a:bodyPr>
              <a:lstStyle/>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解：这是一个旅行商问题。我们依次给基地编号为 </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1</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，敌方目标依次编号为 </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2</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3</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101</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，最后我方基地再重复编号为 </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102 </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（这样便于程序中计算）。距离矩阵</a:t>
                </a:r>
                <a14:m>
                  <m:oMath xmlns:m="http://schemas.openxmlformats.org/officeDocument/2006/math">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𝐷</m:t>
                    </m:r>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m:t>
                    </m:r>
                    <m:sSub>
                      <m:sSubPr>
                        <m:ctrlPr>
                          <a:rPr lang="en-US" altLang="zh-CN" sz="2000" b="0" i="1" smtClean="0">
                            <a:solidFill>
                              <a:schemeClr val="accent1">
                                <a:lumMod val="75000"/>
                              </a:schemeClr>
                            </a:solidFill>
                            <a:latin typeface="Cambria Math" charset="0"/>
                            <a:ea typeface="黑体" panose="02010609060101010101" pitchFamily="49" charset="-122"/>
                            <a:cs typeface="+mn-ea"/>
                          </a:rPr>
                        </m:ctrlPr>
                      </m:sSubPr>
                      <m:e>
                        <m:d>
                          <m:dPr>
                            <m:ctrlPr>
                              <a:rPr lang="en-US" altLang="zh-CN" sz="2000" b="0" i="1" smtClean="0">
                                <a:solidFill>
                                  <a:schemeClr val="accent1">
                                    <a:lumMod val="75000"/>
                                  </a:schemeClr>
                                </a:solidFill>
                                <a:latin typeface="Cambria Math" charset="0"/>
                                <a:ea typeface="黑体" panose="02010609060101010101" pitchFamily="49" charset="-122"/>
                                <a:cs typeface="+mn-ea"/>
                              </a:rPr>
                            </m:ctrlPr>
                          </m:dPr>
                          <m:e>
                            <m:sSub>
                              <m:sSubPr>
                                <m:ctrlPr>
                                  <a:rPr lang="en-US" altLang="zh-CN" sz="2000" b="0" i="1" smtClean="0">
                                    <a:solidFill>
                                      <a:schemeClr val="accent1">
                                        <a:lumMod val="75000"/>
                                      </a:schemeClr>
                                    </a:solidFill>
                                    <a:latin typeface="Cambria Math" charset="0"/>
                                    <a:ea typeface="黑体" panose="02010609060101010101" pitchFamily="49" charset="-122"/>
                                    <a:cs typeface="+mn-ea"/>
                                  </a:rPr>
                                </m:ctrlPr>
                              </m:sSubPr>
                              <m:e>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𝑑</m:t>
                                </m:r>
                              </m:e>
                              <m:sub>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𝑖</m:t>
                                </m:r>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m:t>
                                </m:r>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𝑗</m:t>
                                </m:r>
                              </m:sub>
                            </m:sSub>
                          </m:e>
                        </m:d>
                      </m:e>
                      <m:sub>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102∗102</m:t>
                        </m:r>
                      </m:sub>
                    </m:sSub>
                  </m:oMath>
                </a14:m>
                <a:endParaRPr lang="zh-CN" altLang="en-US" sz="200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目标是求一个从点</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1</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出发，走遍所有中间点，到达点</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102</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的一个最短路径。</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mc:Choice>
        <mc:Fallback>
          <p:sp>
            <p:nvSpPr>
              <p:cNvPr id="14" name="Rectangle 26">
                <a:extLst>
                  <a:ext uri="{FF2B5EF4-FFF2-40B4-BE49-F238E27FC236}">
                    <a16:creationId xmlns:a16="http://schemas.microsoft.com/office/drawing/2014/main" xmlns:a14="http://schemas.microsoft.com/office/drawing/2010/main" xmlns="" id="{7071BB6D-F90F-4D44-8239-02D115D7E313}"/>
                  </a:ext>
                </a:extLst>
              </p:cNvPr>
              <p:cNvSpPr>
                <a:spLocks noRot="1" noChangeAspect="1" noMove="1" noResize="1" noEditPoints="1" noAdjustHandles="1" noChangeArrowheads="1" noChangeShapeType="1" noTextEdit="1"/>
              </p:cNvSpPr>
              <p:nvPr/>
            </p:nvSpPr>
            <p:spPr>
              <a:xfrm>
                <a:off x="2157521" y="3267183"/>
                <a:ext cx="9456430" cy="1681269"/>
              </a:xfrm>
              <a:prstGeom prst="rect">
                <a:avLst/>
              </a:prstGeom>
              <a:blipFill rotWithShape="0">
                <a:blip r:embed="rId3"/>
                <a:stretch>
                  <a:fillRect l="-645" t="-1087" b="-21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01447457"/>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物体, 红色, 桌子, 游戏机&#10;&#10;描述已自动生成">
            <a:extLst>
              <a:ext uri="{FF2B5EF4-FFF2-40B4-BE49-F238E27FC236}">
                <a16:creationId xmlns:a16="http://schemas.microsoft.com/office/drawing/2014/main" xmlns="" id="{891E3438-38FB-462A-BC89-92D70A084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2213" y="2712735"/>
            <a:ext cx="3105499" cy="3126482"/>
          </a:xfrm>
          <a:prstGeom prst="rect">
            <a:avLst/>
          </a:prstGeom>
        </p:spPr>
      </p:pic>
      <p:grpSp>
        <p:nvGrpSpPr>
          <p:cNvPr id="31" name="组合 30">
            <a:extLst>
              <a:ext uri="{FF2B5EF4-FFF2-40B4-BE49-F238E27FC236}">
                <a16:creationId xmlns:a16="http://schemas.microsoft.com/office/drawing/2014/main" xmlns="" id="{B74A6A5B-7265-6746-8EDC-9B3CDE187409}"/>
              </a:ext>
            </a:extLst>
          </p:cNvPr>
          <p:cNvGrpSpPr/>
          <p:nvPr/>
        </p:nvGrpSpPr>
        <p:grpSpPr>
          <a:xfrm>
            <a:off x="596727" y="472248"/>
            <a:ext cx="5409245" cy="523220"/>
            <a:chOff x="-4764" y="99435"/>
            <a:chExt cx="5409245" cy="523220"/>
          </a:xfrm>
        </p:grpSpPr>
        <p:sp>
          <p:nvSpPr>
            <p:cNvPr id="33" name="文本框 32">
              <a:extLst>
                <a:ext uri="{FF2B5EF4-FFF2-40B4-BE49-F238E27FC236}">
                  <a16:creationId xmlns:a16="http://schemas.microsoft.com/office/drawing/2014/main" xmlns="" id="{DEE02059-6358-F94E-A16E-168FF82FB428}"/>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遗传算法</a:t>
              </a:r>
            </a:p>
          </p:txBody>
        </p:sp>
        <p:grpSp>
          <p:nvGrpSpPr>
            <p:cNvPr id="34" name="组合 33">
              <a:extLst>
                <a:ext uri="{FF2B5EF4-FFF2-40B4-BE49-F238E27FC236}">
                  <a16:creationId xmlns:a16="http://schemas.microsoft.com/office/drawing/2014/main" xmlns="" id="{3323A2BB-49C0-4747-9088-C4FFAA4FC1BE}"/>
                </a:ext>
              </a:extLst>
            </p:cNvPr>
            <p:cNvGrpSpPr/>
            <p:nvPr/>
          </p:nvGrpSpPr>
          <p:grpSpPr>
            <a:xfrm>
              <a:off x="-4764" y="142875"/>
              <a:ext cx="565783" cy="436341"/>
              <a:chOff x="-4764" y="142875"/>
              <a:chExt cx="565783" cy="436341"/>
            </a:xfrm>
          </p:grpSpPr>
          <p:sp>
            <p:nvSpPr>
              <p:cNvPr id="35" name="矩形 34">
                <a:extLst>
                  <a:ext uri="{FF2B5EF4-FFF2-40B4-BE49-F238E27FC236}">
                    <a16:creationId xmlns:a16="http://schemas.microsoft.com/office/drawing/2014/main" xmlns=""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xmlns=""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13" name="Rectangle 26">
            <a:extLst>
              <a:ext uri="{FF2B5EF4-FFF2-40B4-BE49-F238E27FC236}">
                <a16:creationId xmlns:a16="http://schemas.microsoft.com/office/drawing/2014/main" xmlns="" id="{686EAADD-BBB5-4A75-B059-48233FDE1EDA}"/>
              </a:ext>
            </a:extLst>
          </p:cNvPr>
          <p:cNvSpPr/>
          <p:nvPr/>
        </p:nvSpPr>
        <p:spPr>
          <a:xfrm>
            <a:off x="2161125" y="1352011"/>
            <a:ext cx="8084674" cy="417654"/>
          </a:xfrm>
          <a:prstGeom prst="rect">
            <a:avLst/>
          </a:prstGeom>
        </p:spPr>
        <p:txBody>
          <a:bodyPr wrap="square" lIns="96430" tIns="48216" rIns="96430" bIns="48216">
            <a:spAutoFit/>
          </a:bodyPr>
          <a:lstStyle/>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0" name="Pentagon 33">
            <a:extLst>
              <a:ext uri="{FF2B5EF4-FFF2-40B4-BE49-F238E27FC236}">
                <a16:creationId xmlns:a16="http://schemas.microsoft.com/office/drawing/2014/main" xmlns="" id="{9EF8DAF3-942D-4378-A07C-73055D9FE522}"/>
              </a:ext>
            </a:extLst>
          </p:cNvPr>
          <p:cNvSpPr/>
          <p:nvPr/>
        </p:nvSpPr>
        <p:spPr>
          <a:xfrm>
            <a:off x="1532831" y="122075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mc:AlternateContent xmlns:mc="http://schemas.openxmlformats.org/markup-compatibility/2006">
        <mc:Choice xmlns:a14="http://schemas.microsoft.com/office/drawing/2010/main" Requires="a14">
          <p:sp>
            <p:nvSpPr>
              <p:cNvPr id="11" name="Rectangle 26">
                <a:extLst>
                  <a:ext uri="{FF2B5EF4-FFF2-40B4-BE49-F238E27FC236}">
                    <a16:creationId xmlns:a16="http://schemas.microsoft.com/office/drawing/2014/main" xmlns="" id="{7333FBA8-87E1-4110-A516-EA9615A2CAB9}"/>
                  </a:ext>
                </a:extLst>
              </p:cNvPr>
              <p:cNvSpPr/>
              <p:nvPr/>
            </p:nvSpPr>
            <p:spPr>
              <a:xfrm>
                <a:off x="2157521" y="1187085"/>
                <a:ext cx="10032494" cy="1525650"/>
              </a:xfrm>
              <a:prstGeom prst="rect">
                <a:avLst/>
              </a:prstGeom>
            </p:spPr>
            <p:txBody>
              <a:bodyPr wrap="square" lIns="96430" tIns="48216" rIns="96430" bIns="48216">
                <a:spAutoFit/>
              </a:bodyPr>
              <a:lstStyle/>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上面问题中给定的是地理坐标（经度和纬度），我们必须求两点间的实际距离。设</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A,B</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两点的地理坐标分别为</a:t>
                </a:r>
                <a14:m>
                  <m:oMath xmlns:m="http://schemas.openxmlformats.org/officeDocument/2006/math">
                    <m:d>
                      <m:dPr>
                        <m:ctrlPr>
                          <a:rPr lang="en-US" altLang="zh-CN" sz="2000" b="0" i="1" smtClean="0">
                            <a:solidFill>
                              <a:schemeClr val="accent1">
                                <a:lumMod val="75000"/>
                              </a:schemeClr>
                            </a:solidFill>
                            <a:latin typeface="Cambria Math" charset="0"/>
                            <a:ea typeface="黑体" panose="02010609060101010101" pitchFamily="49" charset="-122"/>
                            <a:cs typeface="+mn-ea"/>
                          </a:rPr>
                        </m:ctrlPr>
                      </m:dPr>
                      <m:e>
                        <m:sSub>
                          <m:sSubPr>
                            <m:ctrlPr>
                              <a:rPr lang="en-US" altLang="zh-CN" sz="2000" b="0" i="1" smtClean="0">
                                <a:solidFill>
                                  <a:schemeClr val="accent1">
                                    <a:lumMod val="75000"/>
                                  </a:schemeClr>
                                </a:solidFill>
                                <a:latin typeface="Cambria Math" charset="0"/>
                                <a:ea typeface="黑体" panose="02010609060101010101" pitchFamily="49" charset="-122"/>
                                <a:cs typeface="+mn-ea"/>
                              </a:rPr>
                            </m:ctrlPr>
                          </m:sSubPr>
                          <m:e>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𝑥</m:t>
                            </m:r>
                          </m:e>
                          <m:sub>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1</m:t>
                            </m:r>
                          </m:sub>
                        </m:sSub>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m:t>
                        </m:r>
                        <m:sSub>
                          <m:sSubPr>
                            <m:ctrlPr>
                              <a:rPr lang="en-US" altLang="zh-CN" sz="2000" b="0" i="1" smtClean="0">
                                <a:solidFill>
                                  <a:schemeClr val="accent1">
                                    <a:lumMod val="75000"/>
                                  </a:schemeClr>
                                </a:solidFill>
                                <a:latin typeface="Cambria Math" charset="0"/>
                                <a:ea typeface="黑体" panose="02010609060101010101" pitchFamily="49" charset="-122"/>
                                <a:cs typeface="+mn-ea"/>
                              </a:rPr>
                            </m:ctrlPr>
                          </m:sSubPr>
                          <m:e>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𝑦</m:t>
                            </m:r>
                          </m:e>
                          <m:sub>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1</m:t>
                            </m:r>
                          </m:sub>
                        </m:sSub>
                      </m:e>
                    </m:d>
                  </m:oMath>
                </a14:m>
                <a:r>
                  <a:rPr lang="en-US" altLang="zh-CN" sz="2000" b="0" dirty="0">
                    <a:solidFill>
                      <a:schemeClr val="accent1">
                        <a:lumMod val="75000"/>
                      </a:schemeClr>
                    </a:solidFill>
                    <a:latin typeface="黑体" panose="02010609060101010101" pitchFamily="49" charset="-122"/>
                    <a:ea typeface="黑体" panose="02010609060101010101" pitchFamily="49" charset="-122"/>
                    <a:cs typeface="+mn-ea"/>
                  </a:rPr>
                  <a:t>,</a:t>
                </a:r>
                <a:r>
                  <a:rPr lang="zh-CN" altLang="en-US" sz="2000" b="0" dirty="0">
                    <a:solidFill>
                      <a:schemeClr val="accent1">
                        <a:lumMod val="75000"/>
                      </a:schemeClr>
                    </a:solidFill>
                    <a:latin typeface="黑体" panose="02010609060101010101" pitchFamily="49" charset="-122"/>
                    <a:ea typeface="黑体" panose="02010609060101010101" pitchFamily="49" charset="-122"/>
                    <a:cs typeface="+mn-ea"/>
                  </a:rPr>
                  <a:t>过</a:t>
                </a:r>
                <a:r>
                  <a:rPr lang="en-US" altLang="zh-CN" sz="2000" b="0" dirty="0">
                    <a:solidFill>
                      <a:schemeClr val="accent1">
                        <a:lumMod val="75000"/>
                      </a:schemeClr>
                    </a:solidFill>
                    <a:latin typeface="黑体" panose="02010609060101010101" pitchFamily="49" charset="-122"/>
                    <a:ea typeface="黑体" panose="02010609060101010101" pitchFamily="49" charset="-122"/>
                    <a:cs typeface="+mn-ea"/>
                  </a:rPr>
                  <a:t>A,B</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两点的大圆的劣弧长即为两点的实际距离。以地心为坐标原点</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O</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，以赤道平面为</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XOY</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平面，以</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0</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度经线圈所在的平面为</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XOZ</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平面建立三维直角坐标系。则</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A,B</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两点的直角坐标分别为：其中</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R=6370</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为地球半径</a:t>
                </a:r>
                <a:r>
                  <a:rPr lang="zh-CN" altLang="en-US" sz="2000" dirty="0" smtClean="0">
                    <a:solidFill>
                      <a:schemeClr val="accent1">
                        <a:lumMod val="75000"/>
                      </a:schemeClr>
                    </a:solidFill>
                    <a:latin typeface="黑体" panose="02010609060101010101" pitchFamily="49" charset="-122"/>
                    <a:ea typeface="黑体" panose="02010609060101010101" pitchFamily="49" charset="-122"/>
                    <a:cs typeface="+mn-ea"/>
                  </a:rPr>
                  <a:t>。</a:t>
                </a:r>
                <a:endParaRPr lang="en-US" altLang="zh-CN" sz="2000" dirty="0" smtClean="0">
                  <a:solidFill>
                    <a:schemeClr val="accent1">
                      <a:lumMod val="75000"/>
                    </a:schemeClr>
                  </a:solidFill>
                  <a:latin typeface="黑体" panose="02010609060101010101" pitchFamily="49" charset="-122"/>
                  <a:ea typeface="黑体" panose="02010609060101010101" pitchFamily="49" charset="-122"/>
                  <a:cs typeface="+mn-ea"/>
                </a:endParaRPr>
              </a:p>
            </p:txBody>
          </p:sp>
        </mc:Choice>
        <mc:Fallback>
          <p:sp>
            <p:nvSpPr>
              <p:cNvPr id="11" name="Rectangle 26">
                <a:extLst>
                  <a:ext uri="{FF2B5EF4-FFF2-40B4-BE49-F238E27FC236}">
                    <a16:creationId xmlns:a16="http://schemas.microsoft.com/office/drawing/2014/main" xmlns:a14="http://schemas.microsoft.com/office/drawing/2010/main" xmlns="" id="{7333FBA8-87E1-4110-A516-EA9615A2CAB9}"/>
                  </a:ext>
                </a:extLst>
              </p:cNvPr>
              <p:cNvSpPr>
                <a:spLocks noRot="1" noChangeAspect="1" noMove="1" noResize="1" noEditPoints="1" noAdjustHandles="1" noChangeArrowheads="1" noChangeShapeType="1" noTextEdit="1"/>
              </p:cNvSpPr>
              <p:nvPr/>
            </p:nvSpPr>
            <p:spPr>
              <a:xfrm>
                <a:off x="2157521" y="1187085"/>
                <a:ext cx="10032494" cy="1525650"/>
              </a:xfrm>
              <a:prstGeom prst="rect">
                <a:avLst/>
              </a:prstGeom>
              <a:blipFill rotWithShape="0">
                <a:blip r:embed="rId4"/>
                <a:stretch>
                  <a:fillRect l="-608" t="-1200" r="-122" b="-6000"/>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xmlns="" id="{CD91D1E4-91A8-4A2D-B2A8-5E8197B5C020}"/>
              </a:ext>
            </a:extLst>
          </p:cNvPr>
          <p:cNvPicPr>
            <a:picLocks noChangeAspect="1"/>
          </p:cNvPicPr>
          <p:nvPr/>
        </p:nvPicPr>
        <p:blipFill>
          <a:blip r:embed="rId5"/>
          <a:stretch>
            <a:fillRect/>
          </a:stretch>
        </p:blipFill>
        <p:spPr>
          <a:xfrm>
            <a:off x="2157521" y="3371329"/>
            <a:ext cx="4562475" cy="762000"/>
          </a:xfrm>
          <a:prstGeom prst="rect">
            <a:avLst/>
          </a:prstGeom>
        </p:spPr>
      </p:pic>
      <p:pic>
        <p:nvPicPr>
          <p:cNvPr id="5" name="图片 4">
            <a:extLst>
              <a:ext uri="{FF2B5EF4-FFF2-40B4-BE49-F238E27FC236}">
                <a16:creationId xmlns:a16="http://schemas.microsoft.com/office/drawing/2014/main" xmlns="" id="{99D5F869-B15C-4910-AAE0-A026E85E549A}"/>
              </a:ext>
            </a:extLst>
          </p:cNvPr>
          <p:cNvPicPr>
            <a:picLocks noChangeAspect="1"/>
          </p:cNvPicPr>
          <p:nvPr/>
        </p:nvPicPr>
        <p:blipFill>
          <a:blip r:embed="rId6"/>
          <a:stretch>
            <a:fillRect/>
          </a:stretch>
        </p:blipFill>
        <p:spPr>
          <a:xfrm>
            <a:off x="2100139" y="4069157"/>
            <a:ext cx="2971800" cy="1266825"/>
          </a:xfrm>
          <a:prstGeom prst="rect">
            <a:avLst/>
          </a:prstGeom>
        </p:spPr>
      </p:pic>
      <p:pic>
        <p:nvPicPr>
          <p:cNvPr id="6" name="图片 5">
            <a:extLst>
              <a:ext uri="{FF2B5EF4-FFF2-40B4-BE49-F238E27FC236}">
                <a16:creationId xmlns:a16="http://schemas.microsoft.com/office/drawing/2014/main" xmlns="" id="{4DF7A2D3-759C-4813-B931-067B0FD2A314}"/>
              </a:ext>
            </a:extLst>
          </p:cNvPr>
          <p:cNvPicPr>
            <a:picLocks noChangeAspect="1"/>
          </p:cNvPicPr>
          <p:nvPr/>
        </p:nvPicPr>
        <p:blipFill>
          <a:blip r:embed="rId7"/>
          <a:stretch>
            <a:fillRect/>
          </a:stretch>
        </p:blipFill>
        <p:spPr>
          <a:xfrm>
            <a:off x="2173498" y="5839217"/>
            <a:ext cx="5534025" cy="409575"/>
          </a:xfrm>
          <a:prstGeom prst="rect">
            <a:avLst/>
          </a:prstGeom>
        </p:spPr>
      </p:pic>
      <p:sp>
        <p:nvSpPr>
          <p:cNvPr id="3" name="文本框 2"/>
          <p:cNvSpPr txBox="1"/>
          <p:nvPr/>
        </p:nvSpPr>
        <p:spPr>
          <a:xfrm>
            <a:off x="2173498" y="2909411"/>
            <a:ext cx="5111132" cy="380553"/>
          </a:xfrm>
          <a:prstGeom prst="rect">
            <a:avLst/>
          </a:prstGeom>
          <a:noFill/>
        </p:spPr>
        <p:txBody>
          <a:bodyPr wrap="square" rtlCol="0">
            <a:spAutoFit/>
          </a:bodyPr>
          <a:lstStyle/>
          <a:p>
            <a:pPr defTabSz="963930">
              <a:lnSpc>
                <a:spcPct val="120000"/>
              </a:lnSpc>
            </a:pPr>
            <a:r>
              <a:rPr lang="en-US" altLang="zh-CN" dirty="0">
                <a:solidFill>
                  <a:schemeClr val="accent1">
                    <a:lumMod val="75000"/>
                  </a:schemeClr>
                </a:solidFill>
                <a:latin typeface="黑体" panose="02010609060101010101" pitchFamily="49" charset="-122"/>
                <a:ea typeface="黑体" panose="02010609060101010101" pitchFamily="49" charset="-122"/>
                <a:cs typeface="+mn-ea"/>
              </a:rPr>
              <a:t>A,B</a:t>
            </a:r>
            <a:r>
              <a:rPr lang="zh-CN" altLang="en-US" dirty="0">
                <a:solidFill>
                  <a:schemeClr val="accent1">
                    <a:lumMod val="75000"/>
                  </a:schemeClr>
                </a:solidFill>
                <a:latin typeface="黑体" panose="02010609060101010101" pitchFamily="49" charset="-122"/>
                <a:ea typeface="黑体" panose="02010609060101010101" pitchFamily="49" charset="-122"/>
                <a:cs typeface="+mn-ea"/>
              </a:rPr>
              <a:t>两点的实际距离为</a:t>
            </a:r>
            <a:r>
              <a:rPr lang="zh-CN" altLang="en-US" dirty="0" smtClean="0">
                <a:solidFill>
                  <a:schemeClr val="accent1">
                    <a:lumMod val="75000"/>
                  </a:schemeClr>
                </a:solidFill>
                <a:latin typeface="黑体" panose="02010609060101010101" pitchFamily="49" charset="-122"/>
                <a:ea typeface="黑体" panose="02010609060101010101" pitchFamily="49" charset="-122"/>
                <a:cs typeface="+mn-ea"/>
              </a:rPr>
              <a:t>：</a:t>
            </a:r>
            <a:endParaRPr lang="en-US" altLang="zh-CN" dirty="0">
              <a:solidFill>
                <a:schemeClr val="accent1">
                  <a:lumMod val="75000"/>
                </a:schemeClr>
              </a:solidFill>
              <a:latin typeface="黑体" panose="02010609060101010101" pitchFamily="49" charset="-122"/>
              <a:ea typeface="黑体" panose="02010609060101010101" pitchFamily="49" charset="-122"/>
              <a:cs typeface="+mn-ea"/>
            </a:endParaRPr>
          </a:p>
        </p:txBody>
      </p:sp>
      <p:sp>
        <p:nvSpPr>
          <p:cNvPr id="7" name="文本框 6"/>
          <p:cNvSpPr txBox="1"/>
          <p:nvPr/>
        </p:nvSpPr>
        <p:spPr>
          <a:xfrm>
            <a:off x="2157521" y="5404790"/>
            <a:ext cx="3744094" cy="369332"/>
          </a:xfrm>
          <a:prstGeom prst="rect">
            <a:avLst/>
          </a:prstGeom>
          <a:noFill/>
        </p:spPr>
        <p:txBody>
          <a:bodyPr wrap="square" rtlCol="0">
            <a:spAutoFit/>
          </a:bodyPr>
          <a:lstStyle/>
          <a:p>
            <a:r>
              <a:rPr lang="zh-CN" altLang="en-US" dirty="0">
                <a:solidFill>
                  <a:schemeClr val="accent1">
                    <a:lumMod val="75000"/>
                  </a:schemeClr>
                </a:solidFill>
                <a:latin typeface="黑体" panose="02010609060101010101" pitchFamily="49" charset="-122"/>
                <a:ea typeface="黑体" panose="02010609060101010101" pitchFamily="49" charset="-122"/>
                <a:cs typeface="+mn-ea"/>
              </a:rPr>
              <a:t>进一步化简可</a:t>
            </a:r>
            <a:r>
              <a:rPr lang="zh-CN" altLang="en-US">
                <a:solidFill>
                  <a:schemeClr val="accent1">
                    <a:lumMod val="75000"/>
                  </a:schemeClr>
                </a:solidFill>
                <a:latin typeface="黑体" panose="02010609060101010101" pitchFamily="49" charset="-122"/>
                <a:ea typeface="黑体" panose="02010609060101010101" pitchFamily="49" charset="-122"/>
                <a:cs typeface="+mn-ea"/>
              </a:rPr>
              <a:t>得</a:t>
            </a:r>
            <a:r>
              <a:rPr lang="zh-CN" altLang="en-US" smtClean="0">
                <a:solidFill>
                  <a:schemeClr val="accent1">
                    <a:lumMod val="75000"/>
                  </a:schemeClr>
                </a:solidFill>
                <a:latin typeface="黑体" panose="02010609060101010101" pitchFamily="49" charset="-122"/>
                <a:ea typeface="黑体" panose="02010609060101010101" pitchFamily="49" charset="-122"/>
                <a:cs typeface="+mn-ea"/>
              </a:rPr>
              <a:t>：</a:t>
            </a:r>
            <a:endParaRPr lang="en-US" altLang="zh-CN" dirty="0">
              <a:solidFill>
                <a:schemeClr val="accent1">
                  <a:lumMod val="75000"/>
                </a:schemeClr>
              </a:solidFill>
              <a:latin typeface="黑体" panose="02010609060101010101" pitchFamily="49" charset="-122"/>
              <a:ea typeface="黑体" panose="02010609060101010101" pitchFamily="49" charset="-122"/>
              <a:cs typeface="+mn-ea"/>
            </a:endParaRPr>
          </a:p>
        </p:txBody>
      </p:sp>
    </p:spTree>
    <p:extLst>
      <p:ext uri="{BB962C8B-B14F-4D97-AF65-F5344CB8AC3E}">
        <p14:creationId xmlns:p14="http://schemas.microsoft.com/office/powerpoint/2010/main" val="356354587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61022204303"/>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 val="20161022204303"/>
  <p:tag name="MH_LIBRARY" val="GRAPHIC"/>
</p:tagLst>
</file>

<file path=ppt/tags/tag11.xml><?xml version="1.0" encoding="utf-8"?>
<p:tagLst xmlns:a="http://schemas.openxmlformats.org/drawingml/2006/main" xmlns:r="http://schemas.openxmlformats.org/officeDocument/2006/relationships" xmlns:p="http://schemas.openxmlformats.org/presentationml/2006/main">
  <p:tag name="MH" val="20161022204303"/>
  <p:tag name="MH_LIBRARY" val="GRAPHIC"/>
  <p:tag name="MH_ORDER" val="文本框 14"/>
</p:tagLst>
</file>

<file path=ppt/tags/tag12.xml><?xml version="1.0" encoding="utf-8"?>
<p:tagLst xmlns:a="http://schemas.openxmlformats.org/drawingml/2006/main" xmlns:r="http://schemas.openxmlformats.org/officeDocument/2006/relationships" xmlns:p="http://schemas.openxmlformats.org/presentationml/2006/main">
  <p:tag name="MH" val="20161022204343"/>
  <p:tag name="MH_LIBRARY" val="GRAPHIC"/>
  <p:tag name="MH_ORDER" val="标题 5"/>
</p:tagLst>
</file>

<file path=ppt/tags/tag13.xml><?xml version="1.0" encoding="utf-8"?>
<p:tagLst xmlns:a="http://schemas.openxmlformats.org/drawingml/2006/main" xmlns:r="http://schemas.openxmlformats.org/officeDocument/2006/relationships" xmlns:p="http://schemas.openxmlformats.org/presentationml/2006/main">
  <p:tag name="MH" val="20161022204303"/>
  <p:tag name="MH_LIBRARY" val="GRAPHIC"/>
</p:tagLst>
</file>

<file path=ppt/tags/tag14.xml><?xml version="1.0" encoding="utf-8"?>
<p:tagLst xmlns:a="http://schemas.openxmlformats.org/drawingml/2006/main" xmlns:r="http://schemas.openxmlformats.org/officeDocument/2006/relationships" xmlns:p="http://schemas.openxmlformats.org/presentationml/2006/main">
  <p:tag name="MH" val="20161022204303"/>
  <p:tag name="MH_LIBRARY" val="GRAPHIC"/>
  <p:tag name="MH_ORDER" val="文本框 14"/>
</p:tagLst>
</file>

<file path=ppt/tags/tag15.xml><?xml version="1.0" encoding="utf-8"?>
<p:tagLst xmlns:a="http://schemas.openxmlformats.org/drawingml/2006/main" xmlns:r="http://schemas.openxmlformats.org/officeDocument/2006/relationships" xmlns:p="http://schemas.openxmlformats.org/presentationml/2006/main">
  <p:tag name="MH" val="20161022204343"/>
  <p:tag name="MH_LIBRARY" val="GRAPHIC"/>
  <p:tag name="MH_ORDER" val="标题 5"/>
</p:tagLst>
</file>

<file path=ppt/tags/tag16.xml><?xml version="1.0" encoding="utf-8"?>
<p:tagLst xmlns:a="http://schemas.openxmlformats.org/drawingml/2006/main" xmlns:r="http://schemas.openxmlformats.org/officeDocument/2006/relationships" xmlns:p="http://schemas.openxmlformats.org/presentationml/2006/main">
  <p:tag name="MH" val="20161022204303"/>
  <p:tag name="MH_LIBRARY" val="GRAPHIC"/>
</p:tagLst>
</file>

<file path=ppt/tags/tag17.xml><?xml version="1.0" encoding="utf-8"?>
<p:tagLst xmlns:a="http://schemas.openxmlformats.org/drawingml/2006/main" xmlns:r="http://schemas.openxmlformats.org/officeDocument/2006/relationships" xmlns:p="http://schemas.openxmlformats.org/presentationml/2006/main">
  <p:tag name="MH" val="20161022204303"/>
  <p:tag name="MH_LIBRARY" val="GRAPHIC"/>
  <p:tag name="MH_ORDER" val="文本框 14"/>
</p:tagLst>
</file>

<file path=ppt/tags/tag18.xml><?xml version="1.0" encoding="utf-8"?>
<p:tagLst xmlns:a="http://schemas.openxmlformats.org/drawingml/2006/main" xmlns:r="http://schemas.openxmlformats.org/officeDocument/2006/relationships" xmlns:p="http://schemas.openxmlformats.org/presentationml/2006/main">
  <p:tag name="MH" val="20161022204343"/>
  <p:tag name="MH_LIBRARY" val="GRAPHIC"/>
  <p:tag name="MH_ORDER" val="标题 5"/>
</p:tagLst>
</file>

<file path=ppt/tags/tag2.xml><?xml version="1.0" encoding="utf-8"?>
<p:tagLst xmlns:a="http://schemas.openxmlformats.org/drawingml/2006/main" xmlns:r="http://schemas.openxmlformats.org/officeDocument/2006/relationships" xmlns:p="http://schemas.openxmlformats.org/presentationml/2006/main">
  <p:tag name="MH" val="20161022204303"/>
  <p:tag name="MH_LIBRARY" val="GRAPHIC"/>
  <p:tag name="MH_ORDER" val="文本框 14"/>
</p:tagLst>
</file>

<file path=ppt/tags/tag3.xml><?xml version="1.0" encoding="utf-8"?>
<p:tagLst xmlns:a="http://schemas.openxmlformats.org/drawingml/2006/main" xmlns:r="http://schemas.openxmlformats.org/officeDocument/2006/relationships" xmlns:p="http://schemas.openxmlformats.org/presentationml/2006/main">
  <p:tag name="MH" val="20161022204343"/>
  <p:tag name="MH_LIBRARY" val="GRAPHIC"/>
  <p:tag name="MH_ORDER" val="标题 5"/>
</p:tagLst>
</file>

<file path=ppt/tags/tag4.xml><?xml version="1.0" encoding="utf-8"?>
<p:tagLst xmlns:a="http://schemas.openxmlformats.org/drawingml/2006/main" xmlns:r="http://schemas.openxmlformats.org/officeDocument/2006/relationships" xmlns:p="http://schemas.openxmlformats.org/presentationml/2006/main">
  <p:tag name="MH" val="20161022204303"/>
  <p:tag name="MH_LIBRARY" val="GRAPHIC"/>
</p:tagLst>
</file>

<file path=ppt/tags/tag5.xml><?xml version="1.0" encoding="utf-8"?>
<p:tagLst xmlns:a="http://schemas.openxmlformats.org/drawingml/2006/main" xmlns:r="http://schemas.openxmlformats.org/officeDocument/2006/relationships" xmlns:p="http://schemas.openxmlformats.org/presentationml/2006/main">
  <p:tag name="MH" val="20161022204303"/>
  <p:tag name="MH_LIBRARY" val="GRAPHIC"/>
  <p:tag name="MH_ORDER" val="文本框 14"/>
</p:tagLst>
</file>

<file path=ppt/tags/tag6.xml><?xml version="1.0" encoding="utf-8"?>
<p:tagLst xmlns:a="http://schemas.openxmlformats.org/drawingml/2006/main" xmlns:r="http://schemas.openxmlformats.org/officeDocument/2006/relationships" xmlns:p="http://schemas.openxmlformats.org/presentationml/2006/main">
  <p:tag name="MH" val="20161022204343"/>
  <p:tag name="MH_LIBRARY" val="GRAPHIC"/>
  <p:tag name="MH_ORDER" val="标题 5"/>
</p:tagLst>
</file>

<file path=ppt/tags/tag7.xml><?xml version="1.0" encoding="utf-8"?>
<p:tagLst xmlns:a="http://schemas.openxmlformats.org/drawingml/2006/main" xmlns:r="http://schemas.openxmlformats.org/officeDocument/2006/relationships" xmlns:p="http://schemas.openxmlformats.org/presentationml/2006/main">
  <p:tag name="MH" val="20161022204303"/>
  <p:tag name="MH_LIBRARY" val="GRAPHIC"/>
</p:tagLst>
</file>

<file path=ppt/tags/tag8.xml><?xml version="1.0" encoding="utf-8"?>
<p:tagLst xmlns:a="http://schemas.openxmlformats.org/drawingml/2006/main" xmlns:r="http://schemas.openxmlformats.org/officeDocument/2006/relationships" xmlns:p="http://schemas.openxmlformats.org/presentationml/2006/main">
  <p:tag name="MH" val="20161022204303"/>
  <p:tag name="MH_LIBRARY" val="GRAPHIC"/>
  <p:tag name="MH_ORDER" val="文本框 14"/>
</p:tagLst>
</file>

<file path=ppt/tags/tag9.xml><?xml version="1.0" encoding="utf-8"?>
<p:tagLst xmlns:a="http://schemas.openxmlformats.org/drawingml/2006/main" xmlns:r="http://schemas.openxmlformats.org/officeDocument/2006/relationships" xmlns:p="http://schemas.openxmlformats.org/presentationml/2006/main">
  <p:tag name="MH" val="20161022204343"/>
  <p:tag name="MH_LIBRARY" val="GRAPHIC"/>
  <p:tag name="MH_ORDER" val="标题 5"/>
</p:tagLst>
</file>

<file path=ppt/theme/theme1.xml><?xml version="1.0" encoding="utf-8"?>
<a:theme xmlns:a="http://schemas.openxmlformats.org/drawingml/2006/main" name="1_自定义设计方案">
  <a:themeElements>
    <a:clrScheme name="自定义 372">
      <a:dk1>
        <a:sysClr val="windowText" lastClr="000000"/>
      </a:dk1>
      <a:lt1>
        <a:sysClr val="window" lastClr="FFFFFF"/>
      </a:lt1>
      <a:dk2>
        <a:srgbClr val="44546A"/>
      </a:dk2>
      <a:lt2>
        <a:srgbClr val="E7E6E6"/>
      </a:lt2>
      <a:accent1>
        <a:srgbClr val="007DDD"/>
      </a:accent1>
      <a:accent2>
        <a:srgbClr val="00B0F2"/>
      </a:accent2>
      <a:accent3>
        <a:srgbClr val="007DDD"/>
      </a:accent3>
      <a:accent4>
        <a:srgbClr val="00B0F2"/>
      </a:accent4>
      <a:accent5>
        <a:srgbClr val="007DDD"/>
      </a:accent5>
      <a:accent6>
        <a:srgbClr val="00B0F2"/>
      </a:accent6>
      <a:hlink>
        <a:srgbClr val="007DDD"/>
      </a:hlink>
      <a:folHlink>
        <a:srgbClr val="00B0F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5796</Words>
  <Application>Microsoft Macintosh PowerPoint</Application>
  <PresentationFormat>自定义</PresentationFormat>
  <Paragraphs>570</Paragraphs>
  <Slides>57</Slides>
  <Notes>57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57</vt:i4>
      </vt:variant>
    </vt:vector>
  </HeadingPairs>
  <TitlesOfParts>
    <vt:vector size="66" baseType="lpstr">
      <vt:lpstr>Calibri</vt:lpstr>
      <vt:lpstr>Calibri Light</vt:lpstr>
      <vt:lpstr>Cambria Math</vt:lpstr>
      <vt:lpstr>Wingdings</vt:lpstr>
      <vt:lpstr>等线</vt:lpstr>
      <vt:lpstr>黑体</vt:lpstr>
      <vt:lpstr>宋体</vt:lpstr>
      <vt:lpstr>Arial</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tukuppt</dc:title>
  <dc:subject>熊猫办公</dc:subject>
  <dc:creator/>
  <cp:keywords>tukuppt; tukppt</cp:keywords>
  <cp:lastModifiedBy/>
  <cp:revision>1</cp:revision>
  <dcterms:created xsi:type="dcterms:W3CDTF">2016-10-17T14:00:00Z</dcterms:created>
  <dcterms:modified xsi:type="dcterms:W3CDTF">2019-10-24T08:08:54Z</dcterms:modified>
  <cp:category>tukuppt</cp:category>
  <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2052-10.1.0.6554</vt:lpwstr>
  </property>
</Properties>
</file>